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10" r:id="rId2"/>
    <p:sldId id="399" r:id="rId3"/>
    <p:sldId id="311" r:id="rId4"/>
    <p:sldId id="312" r:id="rId5"/>
    <p:sldId id="313" r:id="rId6"/>
    <p:sldId id="411" r:id="rId7"/>
    <p:sldId id="410" r:id="rId8"/>
    <p:sldId id="316" r:id="rId9"/>
    <p:sldId id="386" r:id="rId10"/>
    <p:sldId id="387" r:id="rId11"/>
    <p:sldId id="322" r:id="rId12"/>
    <p:sldId id="397" r:id="rId13"/>
    <p:sldId id="414" r:id="rId14"/>
    <p:sldId id="432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16" r:id="rId23"/>
    <p:sldId id="332" r:id="rId24"/>
    <p:sldId id="391" r:id="rId25"/>
    <p:sldId id="333" r:id="rId26"/>
    <p:sldId id="394" r:id="rId27"/>
    <p:sldId id="419" r:id="rId28"/>
    <p:sldId id="395" r:id="rId29"/>
    <p:sldId id="417" r:id="rId30"/>
    <p:sldId id="393" r:id="rId31"/>
    <p:sldId id="331" r:id="rId32"/>
    <p:sldId id="392" r:id="rId33"/>
    <p:sldId id="433" r:id="rId34"/>
    <p:sldId id="400" r:id="rId35"/>
    <p:sldId id="315" r:id="rId36"/>
    <p:sldId id="403" r:id="rId37"/>
    <p:sldId id="401" r:id="rId38"/>
    <p:sldId id="429" r:id="rId39"/>
    <p:sldId id="430" r:id="rId40"/>
    <p:sldId id="431" r:id="rId41"/>
    <p:sldId id="418" r:id="rId42"/>
    <p:sldId id="344" r:id="rId43"/>
    <p:sldId id="345" r:id="rId44"/>
    <p:sldId id="421" r:id="rId45"/>
    <p:sldId id="434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87C97-A522-43D4-BD54-114889CBC6C0}">
          <p14:sldIdLst>
            <p14:sldId id="310"/>
            <p14:sldId id="399"/>
            <p14:sldId id="311"/>
            <p14:sldId id="312"/>
            <p14:sldId id="313"/>
            <p14:sldId id="411"/>
            <p14:sldId id="410"/>
            <p14:sldId id="316"/>
            <p14:sldId id="386"/>
            <p14:sldId id="387"/>
            <p14:sldId id="322"/>
            <p14:sldId id="397"/>
            <p14:sldId id="414"/>
            <p14:sldId id="432"/>
            <p14:sldId id="422"/>
            <p14:sldId id="423"/>
            <p14:sldId id="424"/>
            <p14:sldId id="425"/>
            <p14:sldId id="426"/>
            <p14:sldId id="427"/>
            <p14:sldId id="428"/>
            <p14:sldId id="416"/>
            <p14:sldId id="332"/>
            <p14:sldId id="391"/>
            <p14:sldId id="333"/>
            <p14:sldId id="394"/>
            <p14:sldId id="419"/>
            <p14:sldId id="395"/>
            <p14:sldId id="417"/>
            <p14:sldId id="393"/>
            <p14:sldId id="331"/>
            <p14:sldId id="392"/>
            <p14:sldId id="433"/>
            <p14:sldId id="400"/>
            <p14:sldId id="315"/>
            <p14:sldId id="403"/>
            <p14:sldId id="401"/>
            <p14:sldId id="429"/>
            <p14:sldId id="430"/>
            <p14:sldId id="431"/>
            <p14:sldId id="418"/>
            <p14:sldId id="344"/>
            <p14:sldId id="345"/>
            <p14:sldId id="421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25" autoAdjust="0"/>
    <p:restoredTop sz="99122" autoAdjust="0"/>
  </p:normalViewPr>
  <p:slideViewPr>
    <p:cSldViewPr>
      <p:cViewPr varScale="1">
        <p:scale>
          <a:sx n="90" d="100"/>
          <a:sy n="90" d="100"/>
        </p:scale>
        <p:origin x="8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8D21BB02-F1F4-4BD4-98E1-CEC1D7927B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2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B34D9-2D51-445C-827B-BE05A3F0D5CD}" type="slidenum">
              <a:rPr lang="en-US"/>
              <a:pPr/>
              <a:t>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Fig. 3. </a:t>
            </a:r>
            <a:r>
              <a:rPr lang="en-US" sz="1200" dirty="0"/>
              <a:t>Comparison between the solution NMR ensemble and the conformational ensemble generated with the hybrid protocol. (</a:t>
            </a:r>
            <a:r>
              <a:rPr lang="en-US" sz="1200" i="1" dirty="0"/>
              <a:t>A</a:t>
            </a:r>
            <a:r>
              <a:rPr lang="en-US" sz="1200" dirty="0"/>
              <a:t>) Angles used to</a:t>
            </a:r>
          </a:p>
          <a:p>
            <a:r>
              <a:rPr lang="en-US" sz="1200" dirty="0"/>
              <a:t>describe the topology of monomeric AFA-PLN. (</a:t>
            </a:r>
            <a:r>
              <a:rPr lang="en-US" sz="1200" i="1" dirty="0"/>
              <a:t>B</a:t>
            </a:r>
            <a:r>
              <a:rPr lang="en-US" sz="1200" dirty="0"/>
              <a:t>) Rotation () versus tilt angle () for the 20 structures in the deposited ensemble. The </a:t>
            </a:r>
            <a:r>
              <a:rPr lang="en-US" sz="1200" i="1" dirty="0"/>
              <a:t>Inset</a:t>
            </a:r>
            <a:r>
              <a:rPr lang="en-US" sz="1200" dirty="0"/>
              <a:t>s better allow</a:t>
            </a:r>
          </a:p>
          <a:p>
            <a:r>
              <a:rPr lang="en-US" sz="1200" dirty="0"/>
              <a:t>for variations to be seen in the angles describing the topology with respect to the membrane normal for domains </a:t>
            </a:r>
            <a:r>
              <a:rPr lang="en-US" sz="1200" dirty="0" err="1"/>
              <a:t>Ib</a:t>
            </a:r>
            <a:r>
              <a:rPr lang="en-US" sz="1200" dirty="0"/>
              <a:t> and II (</a:t>
            </a:r>
            <a:r>
              <a:rPr lang="en-US" sz="1200" i="1" dirty="0"/>
              <a:t>Left</a:t>
            </a:r>
            <a:r>
              <a:rPr lang="en-US" sz="1200" dirty="0"/>
              <a:t>, circles) and domain </a:t>
            </a:r>
            <a:r>
              <a:rPr lang="en-US" sz="1200" dirty="0" err="1"/>
              <a:t>Ia</a:t>
            </a:r>
            <a:endParaRPr lang="en-US" sz="1200" dirty="0"/>
          </a:p>
          <a:p>
            <a:r>
              <a:rPr lang="en-US" sz="1200" dirty="0"/>
              <a:t>(</a:t>
            </a:r>
            <a:r>
              <a:rPr lang="en-US" sz="1200" i="1" dirty="0"/>
              <a:t>Right</a:t>
            </a:r>
            <a:r>
              <a:rPr lang="en-US" sz="1200" dirty="0"/>
              <a:t>, triangles). (</a:t>
            </a:r>
            <a:r>
              <a:rPr lang="en-US" sz="1200" i="1" dirty="0"/>
              <a:t>C</a:t>
            </a:r>
            <a:r>
              <a:rPr lang="en-US" sz="1200" dirty="0"/>
              <a:t>) Comparison of the ensemble of structures generated from solution NMR restraints alone (squares) with the hybrid solution and</a:t>
            </a:r>
          </a:p>
          <a:p>
            <a:r>
              <a:rPr lang="en-US" sz="1200" dirty="0"/>
              <a:t>solid-state NMR method (circles).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7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85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can provide testable hypotheses for EPR experiment, e.g. mutation experiment of important aa for protein structure.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gives atomistic models that extend resolution to atomistic level. Atomistic models will give more details than experiment.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This</a:t>
            </a:r>
            <a:r>
              <a:rPr lang="en-US" baseline="0" dirty="0"/>
              <a:t> is the interior of a muscle a cell. Calcium is stored at a high concentration in the SR.</a:t>
            </a:r>
          </a:p>
          <a:p>
            <a:pPr eaLnBrk="1" hangingPunct="1"/>
            <a:r>
              <a:rPr lang="en-US" baseline="0" dirty="0"/>
              <a:t>During contraction, calcium is released into the cell, triggering the actin-myosin mechanism.</a:t>
            </a:r>
          </a:p>
          <a:p>
            <a:pPr eaLnBrk="1" hangingPunct="1"/>
            <a:r>
              <a:rPr lang="en-US" baseline="0" dirty="0"/>
              <a:t>For relaxation, calcium must be removed from the cytosol. </a:t>
            </a:r>
            <a:r>
              <a:rPr lang="en-US" baseline="0" dirty="0">
                <a:sym typeface="Wingdings" panose="05000000000000000000" pitchFamily="2" charset="2"/>
              </a:rPr>
              <a:t> next slide.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4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The protein </a:t>
            </a:r>
            <a:r>
              <a:rPr lang="en-US" baseline="0" dirty="0"/>
              <a:t>pump SERCA transports calcium ions back into the SR against a high concentration gradient.</a:t>
            </a:r>
          </a:p>
          <a:p>
            <a:pPr eaLnBrk="1" hangingPunct="1"/>
            <a:r>
              <a:rPr lang="en-US" baseline="0" dirty="0"/>
              <a:t>… (read points).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to merge </a:t>
            </a:r>
            <a:r>
              <a:rPr lang="en-US" i="1" baseline="0" dirty="0"/>
              <a:t>experiment</a:t>
            </a:r>
            <a:r>
              <a:rPr lang="en-US" baseline="0" dirty="0"/>
              <a:t> and </a:t>
            </a:r>
            <a:r>
              <a:rPr lang="en-US" i="1" baseline="0" dirty="0"/>
              <a:t>simulation</a:t>
            </a:r>
            <a:r>
              <a:rPr lang="en-US" baseline="0" dirty="0"/>
              <a:t> to determine protein dynamics in space and time.</a:t>
            </a:r>
          </a:p>
          <a:p>
            <a:r>
              <a:rPr lang="en-US" baseline="0" dirty="0"/>
              <a:t>Molecular Dynamics is an atomistic model, just above full quantum mechanical models on the scale of speed vs. accuracy.</a:t>
            </a:r>
          </a:p>
          <a:p>
            <a:r>
              <a:rPr lang="en-US" baseline="0" dirty="0"/>
              <a:t>MD has 1A and 2fs and above.</a:t>
            </a:r>
          </a:p>
          <a:p>
            <a:r>
              <a:rPr lang="en-US" baseline="0" dirty="0"/>
              <a:t>EPR has 10 to 100A and </a:t>
            </a:r>
            <a:r>
              <a:rPr lang="en-US" baseline="0" dirty="0" err="1"/>
              <a:t>and</a:t>
            </a:r>
            <a:r>
              <a:rPr lang="en-US" baseline="0" dirty="0"/>
              <a:t> 10ps to 1ms.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MD, at each </a:t>
            </a:r>
            <a:r>
              <a:rPr lang="en-US" baseline="0" dirty="0" err="1"/>
              <a:t>timestep</a:t>
            </a:r>
            <a:r>
              <a:rPr lang="en-US" baseline="0" dirty="0"/>
              <a:t>, we calculate bonded and </a:t>
            </a:r>
            <a:r>
              <a:rPr lang="en-US" baseline="0" dirty="0" err="1"/>
              <a:t>nonbonded</a:t>
            </a:r>
            <a:r>
              <a:rPr lang="en-US" baseline="0" dirty="0"/>
              <a:t> potential energy terms.</a:t>
            </a:r>
          </a:p>
          <a:p>
            <a:r>
              <a:rPr lang="en-US" baseline="0" dirty="0"/>
              <a:t>Bonded potential energy terms included 2-body, 3-body, and 4-body terms.</a:t>
            </a:r>
          </a:p>
          <a:p>
            <a:r>
              <a:rPr lang="en-US" baseline="0" dirty="0" err="1"/>
              <a:t>Nonbonded</a:t>
            </a:r>
            <a:r>
              <a:rPr lang="en-US" baseline="0" dirty="0"/>
              <a:t> include van der Waals and Coulomb.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we have simulated trajectories, we want to analyze 3 frames of interest on spin-labeled protein:</a:t>
            </a:r>
            <a:r>
              <a:rPr lang="en-US" baseline="0" dirty="0"/>
              <a:t> the assembly (bilayer normal in green), molecule (protein transmembrane helix in red), and the probe (TOAC in blue), where these vectors are the z-axis of each frame.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Probe principal axes are standard orbital axes. Z-axis points in direction of the pi-orbital.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want to determine the Molecule-to-Assembly orientation. Later we can add SERCA. EPR is sensitive to the probe-to-assembly orientation. So, we need the probe-to-molecule info to complete the mapping. Previously this has been provided X-ray crystallography. However, MD modeling of the spin label occupancy has the primary advantage of being derived from a dynamic model.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4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probe’s z-axis orientation</a:t>
            </a:r>
            <a:r>
              <a:rPr lang="en-US" baseline="0" dirty="0"/>
              <a:t> relative to the protein</a:t>
            </a:r>
            <a:r>
              <a:rPr lang="en-US" dirty="0"/>
              <a:t> will depend on the structural</a:t>
            </a:r>
            <a:r>
              <a:rPr lang="en-US" baseline="0" dirty="0"/>
              <a:t> dynamics of the six-membered ring.</a:t>
            </a:r>
          </a:p>
          <a:p>
            <a:r>
              <a:rPr lang="en-US" baseline="0" dirty="0"/>
              <a:t>Here are common conformations of a free six-membered ring. The probe attachment environment may also impact energetically favorable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built 6 starting conformations of TOAC in the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79D33-3C06-4FC1-BA89-C4572CB58E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6FD3A-3DBB-46C9-98DA-E027D5305B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30639-AAEE-407D-A245-9F9703E7B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17F6C-04ED-446E-AAF5-A399C33A56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9EC69-C07E-4465-B402-993064102B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3400F-CCD7-46D2-A535-CF1AEC3741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6DD44-0EF3-4BDD-B887-6C06F71F8F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713AE-4CAA-489D-AB3D-F474C801DD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F6D84-FC90-4D55-9CD4-08CB89780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9C0E9-12F3-49F1-8759-CCFC5D601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472A42-6FA3-4A74-AD5A-34FC7AF557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91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fld id="{95A83FEB-18D9-4632-B486-9074379259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371600" y="3505200"/>
            <a:ext cx="4724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\\files.umn.edu\cbs-ddt\papers\Reid\Sim\How-To\Self-azimuthal%20angle%20analysis%20script.ppt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4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3.bin"/><Relationship Id="rId18" Type="http://schemas.openxmlformats.org/officeDocument/2006/relationships/hyperlink" Target="file:///\\files.umn.edu\cbs-ddt\Papers\Reid\Sim\~NAMD\Membrane\TOAC-PLB%20Builds\Summary\Order%20Parameter%20Calculation%20combining%201000ns%20Helix%20Dynamics%20and%20100ns%20Probe%20Dynamics.docx" TargetMode="External"/><Relationship Id="rId3" Type="http://schemas.openxmlformats.org/officeDocument/2006/relationships/image" Target="../media/image63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5.wmf"/><Relationship Id="rId17" Type="http://schemas.openxmlformats.org/officeDocument/2006/relationships/image" Target="../media/image43.w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64.wmf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441847"/>
            <a:ext cx="9144000" cy="553998"/>
          </a:xfrm>
        </p:spPr>
        <p:txBody>
          <a:bodyPr anchor="t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600" dirty="0"/>
              <a:t>Preliminary Oral Exam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512915"/>
            <a:ext cx="238078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Andrew Reid</a:t>
            </a:r>
          </a:p>
          <a:p>
            <a:r>
              <a:rPr lang="en-US" sz="2800" b="1" dirty="0"/>
              <a:t>Sep 16, 2015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248400" y="143493"/>
            <a:ext cx="2768433" cy="2066307"/>
            <a:chOff x="5638800" y="1066800"/>
            <a:chExt cx="3642675" cy="271882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7" name="Picture 5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-10668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60133" y="2895600"/>
            <a:ext cx="883919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000" kern="0" dirty="0"/>
              <a:t>Using MD Simulation to Resolve Structural Dynamics of a Spin-labeled Membrane Protein</a:t>
            </a:r>
          </a:p>
        </p:txBody>
      </p:sp>
    </p:spTree>
    <p:extLst>
      <p:ext uri="{BB962C8B-B14F-4D97-AF65-F5344CB8AC3E}">
        <p14:creationId xmlns:p14="http://schemas.microsoft.com/office/powerpoint/2010/main" val="35079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dirty="0"/>
              <a:t>Model Builds of </a:t>
            </a:r>
            <a:r>
              <a:rPr lang="en-US" sz="3600" i="1" dirty="0"/>
              <a:t>TOAC Conformers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r="37229"/>
          <a:stretch/>
        </p:blipFill>
        <p:spPr>
          <a:xfrm>
            <a:off x="76200" y="3636477"/>
            <a:ext cx="1351797" cy="3046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8" y="3636478"/>
            <a:ext cx="3495591" cy="30691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90100" y="3200400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</a:t>
            </a:r>
            <a:r>
              <a:rPr lang="en-US" u="sng" dirty="0"/>
              <a:t> </a:t>
            </a:r>
            <a:r>
              <a:rPr lang="en-US" b="1" i="1" u="sng" dirty="0"/>
              <a:t>View</a:t>
            </a:r>
            <a:r>
              <a:rPr lang="en-US" u="sng" dirty="0"/>
              <a:t>: TOAC conformer </a:t>
            </a:r>
            <a:r>
              <a:rPr lang="en-US" i="1" u="sng" dirty="0"/>
              <a:t>ensemble</a:t>
            </a:r>
            <a:r>
              <a:rPr lang="en-US" b="1" i="1" u="sng" dirty="0"/>
              <a:t> </a:t>
            </a:r>
            <a:r>
              <a:rPr lang="en-US" u="sng" dirty="0"/>
              <a:t>at 36-Ala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0329" y="1045433"/>
            <a:ext cx="3666423" cy="5643431"/>
            <a:chOff x="5350329" y="1045433"/>
            <a:chExt cx="3666423" cy="5643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29" y="3320142"/>
              <a:ext cx="1750994" cy="15376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518" y="3322426"/>
              <a:ext cx="1750994" cy="15376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1426433"/>
              <a:ext cx="1750994" cy="15376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90" y="1428717"/>
              <a:ext cx="1750994" cy="15376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5151226"/>
              <a:ext cx="1750994" cy="15376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758" y="5148942"/>
              <a:ext cx="1750994" cy="15376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72278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0665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9213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7600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4360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2099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2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613539" y="670563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 View</a:t>
            </a:r>
            <a:r>
              <a:rPr lang="en-US" u="sng" dirty="0"/>
              <a:t>: TOAC conformers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" name="Group 1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72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MD Simulation Environment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2676" y="990600"/>
            <a:ext cx="4483124" cy="3955380"/>
            <a:chOff x="990600" y="403918"/>
            <a:chExt cx="7315201" cy="6454082"/>
          </a:xfrm>
        </p:grpSpPr>
        <p:pic>
          <p:nvPicPr>
            <p:cNvPr id="4" name="Picture 3" descr="L:\Reid\Sim\NAMD\Membrane\CHARM-GUI Builds\20131004 - 22deg 1N7L(7)\PLB_22deg_centeredZ\namd_try2\Analysis\Images\10ns_topview_hexagon_NOwate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7" r="16246"/>
            <a:stretch/>
          </p:blipFill>
          <p:spPr bwMode="auto">
            <a:xfrm rot="5400000">
              <a:off x="1421160" y="-26642"/>
              <a:ext cx="6454082" cy="731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190999" y="437139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75 Å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>
              <a:off x="2219326" y="4879090"/>
              <a:ext cx="4800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5629275" y="3810000"/>
              <a:ext cx="1371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>
              <a:off x="2228850" y="3810000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152775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5619750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5917461" y="334735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3344" y="3298372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14 Å</a:t>
              </a: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0" y="994177"/>
            <a:ext cx="4592483" cy="3951803"/>
            <a:chOff x="523904" y="0"/>
            <a:chExt cx="7969842" cy="6857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42" y="0"/>
              <a:ext cx="7653590" cy="685799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 bwMode="auto">
            <a:xfrm>
              <a:off x="1529068" y="5124449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85800" y="65055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85800" y="51149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1529068" y="342900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85800" y="17240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85800" y="3333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7476287" y="342900"/>
              <a:ext cx="0" cy="615314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523904" y="609599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906" y="5638800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22170" y="3090444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88 Å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8600" y="5135940"/>
            <a:ext cx="8008283" cy="158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Lipid bilayer environment using CHARMM-GUI (Jo 2009)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DOPC</a:t>
            </a:r>
            <a:r>
              <a:rPr lang="en-US" sz="1600" dirty="0"/>
              <a:t> or </a:t>
            </a:r>
            <a:r>
              <a:rPr lang="en-US" sz="1600" b="1" dirty="0"/>
              <a:t>1:1 POPC:DMPC </a:t>
            </a:r>
            <a:r>
              <a:rPr lang="en-US" sz="1600" dirty="0"/>
              <a:t>lipids</a:t>
            </a: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Solvated &amp; Ionized: 0.15M </a:t>
            </a:r>
            <a:r>
              <a:rPr lang="en-US" sz="1600" dirty="0" err="1"/>
              <a:t>KCl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Wrapped boundary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Spacing of 34Å</a:t>
            </a:r>
            <a:r>
              <a:rPr lang="en-US" sz="1600" b="1" dirty="0"/>
              <a:t> </a:t>
            </a:r>
            <a:r>
              <a:rPr lang="en-US" sz="1600" dirty="0"/>
              <a:t>sufficient to avoid protein self-detection across boundary planes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5486103"/>
            <a:ext cx="4572000" cy="966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CHARMM36 force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Temperature </a:t>
            </a:r>
            <a:r>
              <a:rPr lang="en-US" sz="1600" b="1" dirty="0"/>
              <a:t>298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Timestep</a:t>
            </a:r>
            <a:r>
              <a:rPr lang="en-US" sz="1600" dirty="0"/>
              <a:t> </a:t>
            </a:r>
            <a:r>
              <a:rPr lang="en-US" sz="1600" b="1" dirty="0"/>
              <a:t>2 fs</a:t>
            </a:r>
          </a:p>
        </p:txBody>
      </p:sp>
    </p:spTree>
    <p:extLst>
      <p:ext uri="{BB962C8B-B14F-4D97-AF65-F5344CB8AC3E}">
        <p14:creationId xmlns:p14="http://schemas.microsoft.com/office/powerpoint/2010/main" val="22305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>
            <a:spLocks noChangeAspect="1" noChangeArrowheads="1"/>
          </p:cNvSpPr>
          <p:nvPr/>
        </p:nvSpPr>
        <p:spPr bwMode="auto">
          <a:xfrm>
            <a:off x="0" y="5105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Arial" charset="0"/>
              </a:rPr>
              <a:t>TOAC attachment positions on PLB</a:t>
            </a:r>
            <a:r>
              <a:rPr lang="en-US" altLang="en-US" sz="1600" dirty="0">
                <a:latin typeface="Arial" charset="0"/>
              </a:rPr>
              <a:t>.</a:t>
            </a:r>
            <a:r>
              <a:rPr lang="en-US" altLang="en-US" sz="1600" i="1" dirty="0">
                <a:latin typeface="Arial" charset="0"/>
              </a:rPr>
              <a:t> Spin label </a:t>
            </a:r>
            <a:r>
              <a:rPr lang="en-US" altLang="en-US" sz="1600" dirty="0">
                <a:latin typeface="Arial" charset="0"/>
              </a:rPr>
              <a:t>TOAC was substituted for residues 11, 24, 36, and 46. Red: Bilayer headgroup oxygen atoms.</a:t>
            </a:r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152400" y="1947277"/>
            <a:ext cx="8778240" cy="2929523"/>
            <a:chOff x="-300104" y="1676400"/>
            <a:chExt cx="10206104" cy="3406037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-300104" y="1676400"/>
              <a:ext cx="10206104" cy="3406037"/>
              <a:chOff x="0" y="0"/>
              <a:chExt cx="9128502" cy="304776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50" t="2778" r="11940" b="18931"/>
              <a:stretch/>
            </p:blipFill>
            <p:spPr>
              <a:xfrm>
                <a:off x="6842502" y="82726"/>
                <a:ext cx="2286000" cy="2965035"/>
              </a:xfrm>
              <a:prstGeom prst="rect">
                <a:avLst/>
              </a:prstGeom>
            </p:spPr>
          </p:pic>
          <p:pic>
            <p:nvPicPr>
              <p:cNvPr id="19" name="Picture 18" descr="L:\Reid\Sim\~NAMD\Membrane\TOAC-PLB Builds\36-TOAC-PLB\2KB7(0)_36-tb1_DO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16" t="4173" r="-1" b="3159"/>
              <a:stretch/>
            </p:blipFill>
            <p:spPr bwMode="auto">
              <a:xfrm>
                <a:off x="4572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L:\Reid\Sim\~NAMD\Membrane\TOAC-PLB Builds\24-TOAC-PLB\2KB7_5_24-c1_POPC-DM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98" t="8126"/>
              <a:stretch/>
            </p:blipFill>
            <p:spPr bwMode="auto">
              <a:xfrm>
                <a:off x="2286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8"/>
              <p:cNvSpPr txBox="1"/>
              <p:nvPr/>
            </p:nvSpPr>
            <p:spPr>
              <a:xfrm>
                <a:off x="4571266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Box 11"/>
              <p:cNvSpPr txBox="1"/>
              <p:nvPr/>
            </p:nvSpPr>
            <p:spPr>
              <a:xfrm>
                <a:off x="6933088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TextBox 12"/>
              <p:cNvSpPr txBox="1"/>
              <p:nvPr/>
            </p:nvSpPr>
            <p:spPr>
              <a:xfrm>
                <a:off x="2361722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" name="Right Arrow 23"/>
              <p:cNvSpPr/>
              <p:nvPr/>
            </p:nvSpPr>
            <p:spPr bwMode="auto">
              <a:xfrm flipH="1">
                <a:off x="2722872" y="342949"/>
                <a:ext cx="737378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 bwMode="auto">
              <a:xfrm flipH="1">
                <a:off x="5309111" y="1359502"/>
                <a:ext cx="737660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 bwMode="auto">
              <a:xfrm flipH="1">
                <a:off x="7694647" y="2045084"/>
                <a:ext cx="737660" cy="249392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9" t="3504" r="12673" b="7209"/>
              <a:stretch/>
            </p:blipFill>
            <p:spPr>
              <a:xfrm>
                <a:off x="0" y="82725"/>
                <a:ext cx="2286000" cy="2965035"/>
              </a:xfrm>
              <a:prstGeom prst="rect">
                <a:avLst/>
              </a:prstGeom>
            </p:spPr>
          </p:pic>
          <p:sp>
            <p:nvSpPr>
              <p:cNvPr id="28" name="Right Arrow 27"/>
              <p:cNvSpPr/>
              <p:nvPr/>
            </p:nvSpPr>
            <p:spPr bwMode="auto">
              <a:xfrm flipH="1">
                <a:off x="1347088" y="1220282"/>
                <a:ext cx="734149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TextBox 19"/>
              <p:cNvSpPr txBox="1"/>
              <p:nvPr/>
            </p:nvSpPr>
            <p:spPr>
              <a:xfrm>
                <a:off x="0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75648" y="3141660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71800" y="1790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28512" y="3310544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200" y="3695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46</a:t>
              </a:r>
            </a:p>
          </p:txBody>
        </p: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457200"/>
          </a:xfrm>
        </p:spPr>
        <p:txBody>
          <a:bodyPr/>
          <a:lstStyle/>
          <a:p>
            <a:r>
              <a:rPr lang="en-US" sz="3600" dirty="0"/>
              <a:t>TOAC Label Positions for MD</a:t>
            </a:r>
          </a:p>
        </p:txBody>
      </p:sp>
    </p:spTree>
    <p:extLst>
      <p:ext uri="{BB962C8B-B14F-4D97-AF65-F5344CB8AC3E}">
        <p14:creationId xmlns:p14="http://schemas.microsoft.com/office/powerpoint/2010/main" val="9379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547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471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200400"/>
            <a:ext cx="3200400" cy="3058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76200"/>
            <a:ext cx="7924800" cy="333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1: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Compare protein structure for                               </a:t>
            </a:r>
            <a:r>
              <a:rPr lang="en-US" sz="3200" i="1" dirty="0"/>
              <a:t>MD simulation </a:t>
            </a:r>
            <a:r>
              <a:rPr lang="en-US" sz="3200" dirty="0"/>
              <a:t>vs. </a:t>
            </a:r>
            <a:r>
              <a:rPr lang="en-US" sz="3200" i="1" dirty="0"/>
              <a:t>NMR spectroscopy.        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molecule-to-assembly</a:t>
            </a:r>
            <a:r>
              <a:rPr lang="en-US" sz="2800" dirty="0"/>
              <a:t>)</a:t>
            </a:r>
          </a:p>
          <a:p>
            <a:pPr algn="ctr">
              <a:spcBef>
                <a:spcPts val="0"/>
              </a:spcBef>
            </a:pP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19482" y="3048000"/>
            <a:ext cx="2457718" cy="3370373"/>
            <a:chOff x="5334000" y="3048000"/>
            <a:chExt cx="2457718" cy="337037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28"/>
            <a:stretch/>
          </p:blipFill>
          <p:spPr bwMode="auto">
            <a:xfrm>
              <a:off x="5334000" y="3126533"/>
              <a:ext cx="2457718" cy="329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5334000" y="3048000"/>
              <a:ext cx="457200" cy="40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5655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2800" dirty="0"/>
              <a:t>Previous </a:t>
            </a:r>
            <a:r>
              <a:rPr lang="en-US" sz="2800" u="sng" dirty="0"/>
              <a:t>NMR</a:t>
            </a:r>
            <a:r>
              <a:rPr lang="en-US" sz="2800" dirty="0"/>
              <a:t> on PLB </a:t>
            </a:r>
            <a:r>
              <a:rPr lang="en-US" sz="2000" dirty="0"/>
              <a:t>(PDBID: 2KB7)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8"/>
          <a:stretch/>
        </p:blipFill>
        <p:spPr bwMode="auto">
          <a:xfrm>
            <a:off x="1326960" y="1965960"/>
            <a:ext cx="6064440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873" y="830319"/>
            <a:ext cx="5194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/>
              <a:t>Reports 20 lowest-energy conformers</a:t>
            </a:r>
          </a:p>
          <a:p>
            <a:pPr marL="342900" indent="-342900">
              <a:buFont typeface="Wingdings"/>
              <a:buChar char="à"/>
            </a:pPr>
            <a:r>
              <a:rPr lang="en-US" sz="2000" dirty="0"/>
              <a:t>Measures </a:t>
            </a:r>
            <a:r>
              <a:rPr lang="el-GR" sz="2000" dirty="0"/>
              <a:t>α</a:t>
            </a:r>
            <a:r>
              <a:rPr lang="en-US" sz="2000" dirty="0"/>
              <a:t>-helix geometry in membrane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558135"/>
            <a:ext cx="5381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NMR Model Averages – PDBID: 2KB7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43600" y="5791200"/>
            <a:ext cx="2804858" cy="914400"/>
            <a:chOff x="604047" y="5486400"/>
            <a:chExt cx="3815553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4047" y="5562600"/>
              <a:ext cx="38155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pPr algn="ctr"/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47800" y="5961356"/>
            <a:ext cx="431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Transmembrane Helix: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9990" y="4385846"/>
            <a:ext cx="1428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(</a:t>
            </a:r>
            <a:r>
              <a:rPr lang="en-US" sz="1600" b="1" dirty="0" err="1"/>
              <a:t>Veglia</a:t>
            </a:r>
            <a:r>
              <a:rPr lang="en-US" sz="1600" b="1" dirty="0"/>
              <a:t> 2009)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19447" y="5791200"/>
            <a:ext cx="3815553" cy="914400"/>
            <a:chOff x="604047" y="5486400"/>
            <a:chExt cx="3815553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4047" y="5562600"/>
              <a:ext cx="1771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C00000"/>
                  </a:solidFill>
                </a:rPr>
                <a:t>Ɵ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102 ± 2°</a:t>
              </a:r>
            </a:p>
            <a:p>
              <a:r>
                <a:rPr lang="el-GR" sz="2000" dirty="0">
                  <a:solidFill>
                    <a:srgbClr val="C00000"/>
                  </a:solidFill>
                </a:rPr>
                <a:t>ρ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92 ± 3°</a:t>
              </a:r>
              <a:endParaRPr lang="en-US" sz="2000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27621" y="5562600"/>
              <a:ext cx="17668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712" y="4662254"/>
            <a:ext cx="2271776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cytoplasmic domain</a:t>
            </a:r>
          </a:p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loop domain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transmembrane domain</a:t>
            </a:r>
          </a:p>
        </p:txBody>
      </p:sp>
    </p:spTree>
    <p:extLst>
      <p:ext uri="{BB962C8B-B14F-4D97-AF65-F5344CB8AC3E}">
        <p14:creationId xmlns:p14="http://schemas.microsoft.com/office/powerpoint/2010/main" val="419671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4970032" cy="3840480"/>
            <a:chOff x="76200" y="1376065"/>
            <a:chExt cx="4970032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4107874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4023360" imgH="3108960" progId="Origin50.Graph">
                    <p:embed/>
                  </p:oleObj>
                </mc:Choice>
                <mc:Fallback>
                  <p:oleObj name="Graph" r:id="rId2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angle 12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11911" y="1143000"/>
            <a:ext cx="3279689" cy="4576465"/>
            <a:chOff x="5711911" y="1143000"/>
            <a:chExt cx="3279689" cy="4576465"/>
          </a:xfrm>
        </p:grpSpPr>
        <p:grpSp>
          <p:nvGrpSpPr>
            <p:cNvPr id="15" name="Group 14"/>
            <p:cNvGrpSpPr/>
            <p:nvPr/>
          </p:nvGrpSpPr>
          <p:grpSpPr>
            <a:xfrm>
              <a:off x="5711911" y="1143000"/>
              <a:ext cx="3279689" cy="4576465"/>
              <a:chOff x="1022132" y="1671935"/>
              <a:chExt cx="3279689" cy="457646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066800" y="1671935"/>
                <a:ext cx="2971800" cy="4576465"/>
                <a:chOff x="6297708" y="1671935"/>
                <a:chExt cx="2971800" cy="4576465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6324600" y="1671935"/>
                  <a:ext cx="2944908" cy="4576465"/>
                </a:xfrm>
                <a:prstGeom prst="rect">
                  <a:avLst/>
                </a:prstGeom>
                <a:solidFill>
                  <a:srgbClr val="FFF2C9"/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Lightning Bolt 39"/>
                <p:cNvSpPr/>
                <p:nvPr/>
              </p:nvSpPr>
              <p:spPr bwMode="auto">
                <a:xfrm rot="694050" flipH="1">
                  <a:off x="8693171" y="1952916"/>
                  <a:ext cx="464244" cy="719513"/>
                </a:xfrm>
                <a:prstGeom prst="lightningBol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404892" y="1671935"/>
                  <a:ext cx="1981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Probe Frame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97708" y="5257800"/>
                  <a:ext cx="2881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sz="1400" dirty="0"/>
                    <a:t>: “assembly” membrane normal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297709" y="5858837"/>
                  <a:ext cx="2770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P</a:t>
                  </a:r>
                  <a:r>
                    <a:rPr lang="en-US" sz="1400" dirty="0"/>
                    <a:t>: “probe” TOAC principal axis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22132" y="2140627"/>
                <a:ext cx="3279689" cy="2936254"/>
                <a:chOff x="5397226" y="864533"/>
                <a:chExt cx="2612828" cy="2695655"/>
              </a:xfrm>
            </p:grpSpPr>
            <p:grpSp>
              <p:nvGrpSpPr>
                <p:cNvPr id="19" name="Group 102"/>
                <p:cNvGrpSpPr>
                  <a:grpSpLocks noChangeAspect="1"/>
                </p:cNvGrpSpPr>
                <p:nvPr/>
              </p:nvGrpSpPr>
              <p:grpSpPr>
                <a:xfrm>
                  <a:off x="5397226" y="1037208"/>
                  <a:ext cx="2612828" cy="2522980"/>
                  <a:chOff x="479340" y="1286880"/>
                  <a:chExt cx="2724002" cy="2630321"/>
                </a:xfrm>
              </p:grpSpPr>
              <p:grpSp>
                <p:nvGrpSpPr>
                  <p:cNvPr id="21" name="Group 91"/>
                  <p:cNvGrpSpPr>
                    <a:grpSpLocks noChangeAspect="1"/>
                  </p:cNvGrpSpPr>
                  <p:nvPr/>
                </p:nvGrpSpPr>
                <p:grpSpPr>
                  <a:xfrm>
                    <a:off x="559695" y="1286880"/>
                    <a:ext cx="2132903" cy="2630321"/>
                    <a:chOff x="5824728" y="865092"/>
                    <a:chExt cx="1717777" cy="2118376"/>
                  </a:xfrm>
                </p:grpSpPr>
                <p:cxnSp>
                  <p:nvCxnSpPr>
                    <p:cNvPr id="24" name="Straight Connector 23"/>
                    <p:cNvCxnSpPr/>
                    <p:nvPr/>
                  </p:nvCxnSpPr>
                  <p:spPr bwMode="auto">
                    <a:xfrm flipV="1">
                      <a:off x="5879259" y="2341037"/>
                      <a:ext cx="531389" cy="616348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5" name="Straight Connector 24"/>
                    <p:cNvCxnSpPr/>
                    <p:nvPr/>
                  </p:nvCxnSpPr>
                  <p:spPr bwMode="auto">
                    <a:xfrm flipH="1" flipV="1">
                      <a:off x="6410648" y="969964"/>
                      <a:ext cx="12507" cy="1305194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6" name="Straight Connector 25"/>
                    <p:cNvCxnSpPr/>
                    <p:nvPr/>
                  </p:nvCxnSpPr>
                  <p:spPr bwMode="auto">
                    <a:xfrm flipH="1">
                      <a:off x="6423155" y="2324760"/>
                      <a:ext cx="876217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5824728" y="2594289"/>
                      <a:ext cx="247615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i="1" dirty="0"/>
                        <a:t>x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7274633" y="2183168"/>
                      <a:ext cx="196040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i="1" dirty="0"/>
                        <a:t>y</a:t>
                      </a:r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6066976" y="942676"/>
                      <a:ext cx="294924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chemeClr val="accent6"/>
                          </a:solidFill>
                        </a:rPr>
                        <a:t>P</a:t>
                      </a:r>
                      <a:endParaRPr lang="en-US" sz="3600" b="1" baseline="-250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6526648" y="865092"/>
                      <a:ext cx="341006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3600" b="1" baseline="-250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31" name="Straight Arrow Connector 30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6425514" y="1251465"/>
                      <a:ext cx="359969" cy="108602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2" name="Straight Arrow Connector 31"/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6413987" y="1066800"/>
                      <a:ext cx="9168" cy="125796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" name="Straight Connector 32"/>
                    <p:cNvCxnSpPr/>
                    <p:nvPr/>
                  </p:nvCxnSpPr>
                  <p:spPr bwMode="auto">
                    <a:xfrm flipV="1">
                      <a:off x="6783641" y="1251466"/>
                      <a:ext cx="1842" cy="1705919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4" name="Straight Connector 33"/>
                    <p:cNvCxnSpPr/>
                    <p:nvPr/>
                  </p:nvCxnSpPr>
                  <p:spPr bwMode="auto">
                    <a:xfrm>
                      <a:off x="6423674" y="2337486"/>
                      <a:ext cx="358126" cy="64598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5" name="Straight Arrow Connector 34"/>
                    <p:cNvCxnSpPr>
                      <a:cxnSpLocks/>
                    </p:cNvCxnSpPr>
                    <p:nvPr/>
                  </p:nvCxnSpPr>
                  <p:spPr bwMode="auto">
                    <a:xfrm flipV="1">
                      <a:off x="6425515" y="1590789"/>
                      <a:ext cx="813485" cy="733973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6" name="Straight Connector 35"/>
                    <p:cNvCxnSpPr/>
                    <p:nvPr/>
                  </p:nvCxnSpPr>
                  <p:spPr bwMode="auto">
                    <a:xfrm flipV="1">
                      <a:off x="7226643" y="1612557"/>
                      <a:ext cx="0" cy="1103127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7" name="Straight Connector 36"/>
                    <p:cNvCxnSpPr/>
                    <p:nvPr/>
                  </p:nvCxnSpPr>
                  <p:spPr bwMode="auto">
                    <a:xfrm>
                      <a:off x="6425514" y="2324760"/>
                      <a:ext cx="801129" cy="41369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7232220" y="1417306"/>
                      <a:ext cx="310285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p:txBody>
                </p:sp>
              </p:grpSp>
              <p:sp>
                <p:nvSpPr>
                  <p:cNvPr id="22" name="Arc 21"/>
                  <p:cNvSpPr/>
                  <p:nvPr/>
                </p:nvSpPr>
                <p:spPr bwMode="auto">
                  <a:xfrm rot="629345">
                    <a:off x="479340" y="1529181"/>
                    <a:ext cx="2005996" cy="1782199"/>
                  </a:xfrm>
                  <a:prstGeom prst="arc">
                    <a:avLst>
                      <a:gd name="adj1" fmla="val 17247278"/>
                      <a:gd name="adj2" fmla="val 20096614"/>
                    </a:avLst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arrow" w="med" len="med"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120641" y="1318930"/>
                    <a:ext cx="1082701" cy="559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3200" b="1" dirty="0"/>
                      <a:t>θ</a:t>
                    </a:r>
                    <a:r>
                      <a:rPr lang="en-US" sz="3200" b="1" baseline="-25000" dirty="0"/>
                      <a:t>AM</a:t>
                    </a:r>
                  </a:p>
                </p:txBody>
              </p: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6073177" y="864533"/>
                  <a:ext cx="294907" cy="278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z</a:t>
                  </a: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5747658" y="50292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 rot="17261344">
            <a:off x="4597243" y="2511887"/>
            <a:ext cx="1301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NMR (2009)</a:t>
            </a:r>
          </a:p>
        </p:txBody>
      </p:sp>
    </p:spTree>
    <p:extLst>
      <p:ext uri="{BB962C8B-B14F-4D97-AF65-F5344CB8AC3E}">
        <p14:creationId xmlns:p14="http://schemas.microsoft.com/office/powerpoint/2010/main" val="369965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13277"/>
              </p:ext>
            </p:extLst>
          </p:nvPr>
        </p:nvGraphicFramePr>
        <p:xfrm>
          <a:off x="5499846" y="1223665"/>
          <a:ext cx="295835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846" y="1223665"/>
                        <a:ext cx="295835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48642"/>
              </p:ext>
            </p:extLst>
          </p:nvPr>
        </p:nvGraphicFramePr>
        <p:xfrm>
          <a:off x="5257800" y="3829884"/>
          <a:ext cx="37338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 to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Mem</a:t>
                      </a:r>
                      <a:r>
                        <a:rPr lang="en-US" baseline="0" dirty="0"/>
                        <a:t> 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  <a:r>
                        <a:rPr lang="en-US" baseline="0" dirty="0"/>
                        <a:t> Dev.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MD</a:t>
                      </a:r>
                      <a:r>
                        <a:rPr lang="en-US" b="1" baseline="0" dirty="0"/>
                        <a:t> Avg. Fit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24.1</a:t>
                      </a:r>
                      <a:r>
                        <a:rPr lang="en-US" sz="1800" b="1" dirty="0"/>
                        <a:t>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NMR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</a:t>
                      </a:r>
                      <a:r>
                        <a:rPr lang="en-US" sz="1800" b="1" dirty="0"/>
                        <a:t>°</a:t>
                      </a:r>
                      <a:r>
                        <a:rPr lang="en-US" b="1" dirty="0"/>
                        <a:t> ±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2KB7(0)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2KB7(5)</a:t>
                      </a:r>
                      <a:r>
                        <a:rPr lang="en-US" baseline="0" dirty="0"/>
                        <a:t> runs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24.4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49877" y="1047690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Combined MD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6550223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*Distributions calculated from 15 to 100ns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3982" y="3486090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Gaussian Fitting Parameters: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5341300" cy="3840480"/>
            <a:chOff x="76200" y="1376065"/>
            <a:chExt cx="5341300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74796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4023360" imgH="3108960" progId="Origin50.Graph">
                    <p:embed/>
                  </p:oleObj>
                </mc:Choice>
                <mc:Fallback>
                  <p:oleObj name="Graph" r:id="rId4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Rectangle 4"/>
            <p:cNvSpPr/>
            <p:nvPr/>
          </p:nvSpPr>
          <p:spPr>
            <a:xfrm rot="17261344">
              <a:off x="4597243" y="2470632"/>
              <a:ext cx="13019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NMR (2009)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</p:spTree>
    <p:extLst>
      <p:ext uri="{BB962C8B-B14F-4D97-AF65-F5344CB8AC3E}">
        <p14:creationId xmlns:p14="http://schemas.microsoft.com/office/powerpoint/2010/main" val="28159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5574639" y="2057400"/>
            <a:ext cx="3035961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L:\Reid\Scripts\PLB_Orientations\Imgs_PLB_selfazim\2014-06-23_measurement snapshot_down-hel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483"/>
            <a:ext cx="4876800" cy="57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11766" y="3048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0" name="Circular Arrow 9"/>
          <p:cNvSpPr>
            <a:spLocks noChangeAspect="1"/>
          </p:cNvSpPr>
          <p:nvPr/>
        </p:nvSpPr>
        <p:spPr bwMode="auto">
          <a:xfrm rot="4404080">
            <a:off x="2016659" y="3078212"/>
            <a:ext cx="914400" cy="914400"/>
          </a:xfrm>
          <a:prstGeom prst="circularArrow">
            <a:avLst>
              <a:gd name="adj1" fmla="val 2988"/>
              <a:gd name="adj2" fmla="val 412478"/>
              <a:gd name="adj3" fmla="val 20733861"/>
              <a:gd name="adj4" fmla="val 12219569"/>
              <a:gd name="adj5" fmla="val 5168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2152" y="33629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8318" y="6197025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View down helix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 selected residue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1" y="1421249"/>
            <a:ext cx="403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TM tilt geometry determines axes: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x-axis lies in the plane swept by helix tilt, perpendicular to helix axis (below).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y-axis determined by x-axis and helix axis.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9159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Azimuthal angle, </a:t>
            </a:r>
            <a:r>
              <a:rPr lang="el-GR" sz="1200" b="1" dirty="0"/>
              <a:t>ρ</a:t>
            </a:r>
            <a:r>
              <a:rPr lang="en-US" sz="1200" dirty="0"/>
              <a:t>, as defined in Veglia NMR structures (2006)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094249" y="7620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Algorithm – </a:t>
            </a:r>
            <a:r>
              <a:rPr lang="en-US" sz="1600" dirty="0">
                <a:hlinkClick r:id="rId4" action="ppaction://hlinkpres?slideindex=1&amp;slidetitle="/>
              </a:rPr>
              <a:t>L:\Reid\Sim\How-To\Self-azimuthal angle analysis script.pptx</a:t>
            </a:r>
            <a:endParaRPr lang="en-US" sz="16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l-GR" sz="3600" dirty="0"/>
              <a:t>ρ</a:t>
            </a:r>
            <a:r>
              <a:rPr lang="en-US" sz="3600" baseline="-25000" dirty="0" err="1"/>
              <a:t>Ib,II</a:t>
            </a:r>
            <a:r>
              <a:rPr lang="en-US" sz="3600" dirty="0"/>
              <a:t> </a:t>
            </a:r>
            <a:r>
              <a:rPr lang="en-US" sz="3600" b="0" dirty="0"/>
              <a:t>“TM helix azimuthal”</a:t>
            </a:r>
            <a:endParaRPr lang="en-US" sz="3600" b="0" u="sng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800" kern="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9798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81000" y="76200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kern="0" dirty="0"/>
              <a:t>Measured </a:t>
            </a:r>
            <a:r>
              <a:rPr lang="el-GR" sz="3200" b="1" dirty="0"/>
              <a:t>ρ</a:t>
            </a:r>
            <a:r>
              <a:rPr lang="en-US" sz="3200" b="1" baseline="-25000" dirty="0" err="1"/>
              <a:t>Ib,II</a:t>
            </a:r>
            <a:r>
              <a:rPr lang="en-US" sz="3200" b="1" dirty="0"/>
              <a:t> </a:t>
            </a:r>
            <a:r>
              <a:rPr lang="en-US" sz="3200" kern="0" dirty="0"/>
              <a:t>for multiple residues:</a:t>
            </a:r>
          </a:p>
          <a:p>
            <a:r>
              <a:rPr lang="en-US" sz="2400" dirty="0"/>
              <a:t>PLB, 2KB7(0) in DOPC, 298K, 460ns</a:t>
            </a:r>
          </a:p>
          <a:p>
            <a:endParaRPr lang="en-US" sz="32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9182100" y="1219200"/>
            <a:ext cx="31623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azimuthal angle, rho, to NMR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between MD runs: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between residues highlights “helical stability”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NEXT: Run script on runs to detect: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lipid composition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PLB conformer – 2KB7 (0) vs. (5)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7010400" y="3474720"/>
            <a:ext cx="1707731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3200" y="4560838"/>
            <a:ext cx="426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top residue, Ala24, visually agrees with NMR prediction of </a:t>
            </a:r>
            <a:r>
              <a:rPr lang="el-GR" sz="1600" dirty="0"/>
              <a:t>ρ</a:t>
            </a:r>
            <a:r>
              <a:rPr lang="en-US" sz="1600" dirty="0"/>
              <a:t> ~ 204±4°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Extended NMR Ala24 prediction to other residues, assuming </a:t>
            </a:r>
            <a:r>
              <a:rPr lang="en-US" sz="1600" i="1" dirty="0"/>
              <a:t>100°/residue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765824" y="883920"/>
            <a:ext cx="6394809" cy="2891790"/>
            <a:chOff x="685800" y="1264920"/>
            <a:chExt cx="6394809" cy="2891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54" b="11220"/>
            <a:stretch/>
          </p:blipFill>
          <p:spPr>
            <a:xfrm>
              <a:off x="685800" y="1295400"/>
              <a:ext cx="6389606" cy="28547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9124" y="3756600"/>
              <a:ext cx="4996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Calculated residues: 24, 25, 26, 37, 46, 51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4576" y="1264920"/>
              <a:ext cx="2836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2KB7(0) top-down view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7" r="36224"/>
          <a:stretch/>
        </p:blipFill>
        <p:spPr>
          <a:xfrm>
            <a:off x="0" y="914400"/>
            <a:ext cx="2651760" cy="5578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460" y="87249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2KB7(0) side view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57980"/>
              </p:ext>
            </p:extLst>
          </p:nvPr>
        </p:nvGraphicFramePr>
        <p:xfrm>
          <a:off x="2819400" y="5943600"/>
          <a:ext cx="624840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Residue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  <a:r>
                        <a:rPr lang="en-US" sz="1400" b="0" dirty="0"/>
                        <a:t>, 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Angle,</a:t>
                      </a:r>
                      <a:r>
                        <a:rPr lang="en-US" sz="1400" baseline="0" dirty="0"/>
                        <a:t> </a:t>
                      </a:r>
                      <a:r>
                        <a:rPr lang="el-GR" sz="1400" b="1" baseline="0" dirty="0"/>
                        <a:t>ρ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204° ± 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1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15469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09109" y="3653135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2243617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719617"/>
            <a:ext cx="527709" cy="46166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612" y="0"/>
            <a:ext cx="4416594" cy="400110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PLB, 2KB7(0) in DOPC, 298K, 460ns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001533" y="1219200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975617" y="169781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7016254" y="2769078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973086" y="321734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4800" y="68580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NMR prediction</a:t>
            </a:r>
          </a:p>
        </p:txBody>
      </p:sp>
    </p:spTree>
    <p:extLst>
      <p:ext uri="{BB962C8B-B14F-4D97-AF65-F5344CB8AC3E}">
        <p14:creationId xmlns:p14="http://schemas.microsoft.com/office/powerpoint/2010/main" val="18494622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90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76200"/>
            <a:ext cx="7924800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2: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Determine model of TOAC structural dynamics from </a:t>
            </a:r>
            <a:r>
              <a:rPr lang="en-US" sz="3200" i="1" dirty="0"/>
              <a:t>MD simulation.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probe-to-molecule</a:t>
            </a:r>
            <a:r>
              <a:rPr lang="en-US" sz="2800" dirty="0"/>
              <a:t>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68978" y="3162379"/>
            <a:ext cx="1893622" cy="2288428"/>
            <a:chOff x="5791200" y="1905000"/>
            <a:chExt cx="2421512" cy="2926378"/>
          </a:xfrm>
        </p:grpSpPr>
        <p:grpSp>
          <p:nvGrpSpPr>
            <p:cNvPr id="11" name="Group 48"/>
            <p:cNvGrpSpPr/>
            <p:nvPr/>
          </p:nvGrpSpPr>
          <p:grpSpPr>
            <a:xfrm>
              <a:off x="5791200" y="1905000"/>
              <a:ext cx="2421512" cy="2926378"/>
              <a:chOff x="5791200" y="1905000"/>
              <a:chExt cx="2421512" cy="2926378"/>
            </a:xfrm>
          </p:grpSpPr>
          <p:sp>
            <p:nvSpPr>
              <p:cNvPr id="14" name="Parallelogram 13"/>
              <p:cNvSpPr/>
              <p:nvPr/>
            </p:nvSpPr>
            <p:spPr bwMode="auto">
              <a:xfrm rot="7217253">
                <a:off x="5891943" y="3011761"/>
                <a:ext cx="1393285" cy="1104500"/>
              </a:xfrm>
              <a:prstGeom prst="parallelogram">
                <a:avLst>
                  <a:gd name="adj" fmla="val 20122"/>
                </a:avLst>
              </a:prstGeom>
              <a:solidFill>
                <a:srgbClr val="FFC000">
                  <a:alpha val="32000"/>
                </a:srgbClr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032978" y="3505202"/>
                <a:ext cx="592676" cy="10117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642578" y="2617802"/>
                <a:ext cx="1363140" cy="87564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H="1" flipV="1">
                <a:off x="6642586" y="3467760"/>
                <a:ext cx="1083730" cy="9730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5791200" y="44312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700918" y="42788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y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507115" y="2362202"/>
                <a:ext cx="478922" cy="4402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6507115" y="2802468"/>
                <a:ext cx="135471" cy="6688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7702636" y="2832830"/>
                <a:ext cx="510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err="1">
                    <a:solidFill>
                      <a:schemeClr val="accent6"/>
                    </a:solidFill>
                  </a:rPr>
                  <a:t>z</a:t>
                </a:r>
                <a:r>
                  <a:rPr lang="en-US" sz="2800" b="1" baseline="-25000" dirty="0" err="1">
                    <a:solidFill>
                      <a:schemeClr val="accent6"/>
                    </a:solidFill>
                  </a:rPr>
                  <a:t>p</a:t>
                </a:r>
                <a:endParaRPr lang="en-US" sz="2800" b="1" baseline="-25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983916" y="1905000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  <p:sp>
            <p:nvSpPr>
              <p:cNvPr id="24" name="Arc 23"/>
              <p:cNvSpPr/>
              <p:nvPr/>
            </p:nvSpPr>
            <p:spPr bwMode="auto">
              <a:xfrm>
                <a:off x="6447856" y="2937932"/>
                <a:ext cx="829730" cy="1172776"/>
              </a:xfrm>
              <a:prstGeom prst="arc">
                <a:avLst>
                  <a:gd name="adj1" fmla="val 15936223"/>
                  <a:gd name="adj2" fmla="val 18605517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Arc 24"/>
              <p:cNvSpPr/>
              <p:nvPr/>
            </p:nvSpPr>
            <p:spPr bwMode="auto">
              <a:xfrm>
                <a:off x="6196764" y="3030734"/>
                <a:ext cx="725220" cy="906265"/>
              </a:xfrm>
              <a:prstGeom prst="arc">
                <a:avLst>
                  <a:gd name="adj1" fmla="val 16123169"/>
                  <a:gd name="adj2" fmla="val 6636021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Arrow Connector 25"/>
              <p:cNvCxnSpPr>
                <a:cxnSpLocks noChangeAspect="1"/>
              </p:cNvCxnSpPr>
              <p:nvPr/>
            </p:nvCxnSpPr>
            <p:spPr bwMode="auto">
              <a:xfrm flipV="1">
                <a:off x="6642585" y="2277535"/>
                <a:ext cx="403486" cy="1217308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/>
              <p:cNvCxnSpPr>
                <a:cxnSpLocks/>
              </p:cNvCxnSpPr>
              <p:nvPr/>
            </p:nvCxnSpPr>
            <p:spPr bwMode="auto">
              <a:xfrm flipV="1">
                <a:off x="6634118" y="2802468"/>
                <a:ext cx="1092198" cy="702732"/>
              </a:xfrm>
              <a:prstGeom prst="straightConnector1">
                <a:avLst/>
              </a:prstGeom>
              <a:noFill/>
              <a:ln w="317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6934200" y="2532495"/>
              <a:ext cx="691219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θ</a:t>
              </a:r>
              <a:r>
                <a:rPr lang="en-US" b="1" baseline="-25000" dirty="0"/>
                <a:t>pm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897868"/>
              <a:ext cx="742466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φ</a:t>
              </a:r>
              <a:r>
                <a:rPr lang="en-US" b="1" baseline="-25000" dirty="0"/>
                <a:t>pm</a:t>
              </a:r>
              <a:endParaRPr lang="en-US" b="1" dirty="0"/>
            </a:p>
          </p:txBody>
        </p:sp>
      </p:grpSp>
      <p:sp>
        <p:nvSpPr>
          <p:cNvPr id="40" name="TextBox 5"/>
          <p:cNvSpPr txBox="1">
            <a:spLocks noChangeAspect="1" noChangeArrowheads="1"/>
          </p:cNvSpPr>
          <p:nvPr/>
        </p:nvSpPr>
        <p:spPr bwMode="auto">
          <a:xfrm>
            <a:off x="990601" y="5867400"/>
            <a:ext cx="68579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u="sng" dirty="0">
                <a:latin typeface="Arial" charset="0"/>
              </a:rPr>
              <a:t>Probe-to-Molecule</a:t>
            </a:r>
            <a:r>
              <a:rPr lang="en-US" altLang="en-US" sz="1400" dirty="0">
                <a:latin typeface="Arial" charset="0"/>
              </a:rPr>
              <a:t> orientation defined by spherical coordinates in probe frame.</a:t>
            </a:r>
          </a:p>
        </p:txBody>
      </p:sp>
    </p:spTree>
    <p:extLst>
      <p:ext uri="{BB962C8B-B14F-4D97-AF65-F5344CB8AC3E}">
        <p14:creationId xmlns:p14="http://schemas.microsoft.com/office/powerpoint/2010/main" val="11658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MD Angle Trajectories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79083" y="685800"/>
            <a:ext cx="8736317" cy="6172200"/>
            <a:chOff x="-1148014" y="-125240"/>
            <a:chExt cx="11648427" cy="822959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464564"/>
                </p:ext>
              </p:extLst>
            </p:nvPr>
          </p:nvGraphicFramePr>
          <p:xfrm>
            <a:off x="4600074" y="3556423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01320" imgH="2986920" progId="Origin50.Graph">
                    <p:embed/>
                  </p:oleObj>
                </mc:Choice>
                <mc:Fallback>
                  <p:oleObj name="Graph" r:id="rId2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074" y="3556423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8885806"/>
                </p:ext>
              </p:extLst>
            </p:nvPr>
          </p:nvGraphicFramePr>
          <p:xfrm>
            <a:off x="-816226" y="27160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3901320" imgH="2986920" progId="Origin50.Graph">
                    <p:embed/>
                  </p:oleObj>
                </mc:Choice>
                <mc:Fallback>
                  <p:oleObj name="Graph" r:id="rId4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27160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8027557"/>
                </p:ext>
              </p:extLst>
            </p:nvPr>
          </p:nvGraphicFramePr>
          <p:xfrm>
            <a:off x="-816226" y="3548235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01320" imgH="2986920" progId="Origin50.Graph">
                    <p:embed/>
                  </p:oleObj>
                </mc:Choice>
                <mc:Fallback>
                  <p:oleObj name="Graph" r:id="rId6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3548235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>
              <a:spLocks noChangeAspect="1" noChangeArrowheads="1"/>
            </p:cNvSpPr>
            <p:nvPr/>
          </p:nvSpPr>
          <p:spPr bwMode="auto">
            <a:xfrm>
              <a:off x="-1148014" y="7242584"/>
              <a:ext cx="11648427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latin typeface="Arial" charset="0"/>
                </a:rPr>
                <a:t>Angle trajectories from MD of 36-TOAC-PLB</a:t>
              </a:r>
              <a:r>
                <a:rPr lang="en-US" altLang="en-US" sz="1200" dirty="0">
                  <a:latin typeface="Arial" charset="0"/>
                </a:rPr>
                <a:t>. Probe (P) orientation angles relative to molecule (M) and assembly (A), which corresponds to the normal of the membrane bilayer. The dashed line shows published NMR data of </a:t>
              </a:r>
              <a:r>
                <a:rPr lang="en-US" altLang="en-US" sz="1200" u="sng" dirty="0">
                  <a:latin typeface="Arial" charset="0"/>
                </a:rPr>
                <a:t>Helix-to-Bilayer</a:t>
              </a:r>
              <a:r>
                <a:rPr lang="en-US" altLang="en-US" sz="1200" dirty="0">
                  <a:latin typeface="Arial" charset="0"/>
                </a:rPr>
                <a:t> angle </a:t>
              </a:r>
              <a:r>
                <a:rPr lang="en-US" sz="1200" dirty="0"/>
                <a:t>(</a:t>
              </a:r>
              <a:r>
                <a:rPr lang="el-GR" sz="1200" dirty="0"/>
                <a:t>θ</a:t>
              </a:r>
              <a:r>
                <a:rPr lang="en-US" sz="1200" baseline="-25000" dirty="0"/>
                <a:t>MA</a:t>
              </a:r>
              <a:r>
                <a:rPr lang="en-US" sz="1200" dirty="0"/>
                <a:t> ~ 24°).</a:t>
              </a:r>
              <a:endParaRPr lang="en-US" altLang="en-US" sz="1200" dirty="0"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14800" y="272566"/>
              <a:ext cx="6025658" cy="6993594"/>
              <a:chOff x="26998863" y="4284006"/>
              <a:chExt cx="6025658" cy="6993594"/>
            </a:xfrm>
          </p:grpSpPr>
          <p:sp>
            <p:nvSpPr>
              <p:cNvPr id="8" name="Right Brace 7"/>
              <p:cNvSpPr/>
              <p:nvPr/>
            </p:nvSpPr>
            <p:spPr bwMode="auto">
              <a:xfrm>
                <a:off x="26998863" y="4402566"/>
                <a:ext cx="294885" cy="6875034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170947" y="4284006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-54543" y="-125240"/>
              <a:ext cx="2011680" cy="1638300"/>
              <a:chOff x="533400" y="2286000"/>
              <a:chExt cx="5029200" cy="4095749"/>
            </a:xfrm>
          </p:grpSpPr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316149"/>
                  </p:ext>
                </p:extLst>
              </p:nvPr>
            </p:nvGraphicFramePr>
            <p:xfrm>
              <a:off x="533400" y="2286000"/>
              <a:ext cx="5029200" cy="3850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9" imgW="3901320" imgH="2986920" progId="Origin50.Graph">
                      <p:embed/>
                    </p:oleObj>
                  </mc:Choice>
                  <mc:Fallback>
                    <p:oleObj name="Graph" r:id="rId9" imgW="3901320" imgH="2986920" progId="Origin50.Graph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400" y="2286000"/>
                            <a:ext cx="5029200" cy="3850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990600" y="5780307"/>
                <a:ext cx="43815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2324100" y="5581529"/>
                <a:ext cx="1395255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4 ns</a:t>
                </a: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-252663" y="6046960"/>
              <a:ext cx="426720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95400" y="457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4400" y="974744"/>
            <a:ext cx="16193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Assembly Frame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965916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   Probe Frame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9200" y="350520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Molecule-to-Assembly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3471446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</p:spTree>
    <p:extLst>
      <p:ext uri="{BB962C8B-B14F-4D97-AF65-F5344CB8AC3E}">
        <p14:creationId xmlns:p14="http://schemas.microsoft.com/office/powerpoint/2010/main" val="7708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04799" y="177084"/>
            <a:ext cx="8686801" cy="114300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Dynamics Model</a:t>
            </a:r>
            <a:br>
              <a:rPr lang="en-US" sz="2000" b="0" dirty="0">
                <a:sym typeface="Wingdings" panose="05000000000000000000" pitchFamily="2" charset="2"/>
              </a:rPr>
            </a:br>
            <a:br>
              <a:rPr lang="en-US" sz="2000" b="0" dirty="0">
                <a:sym typeface="Wingdings" panose="05000000000000000000" pitchFamily="2" charset="2"/>
              </a:rPr>
            </a:br>
            <a:r>
              <a:rPr lang="en-US" sz="2000" b="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MD trajectories of </a:t>
            </a:r>
            <a:r>
              <a:rPr lang="en-US" sz="2000" b="0" i="1" u="sng" dirty="0"/>
              <a:t>probe-to-molecule</a:t>
            </a:r>
            <a:r>
              <a:rPr lang="en-US" sz="2000" b="0" i="1" dirty="0"/>
              <a:t> </a:t>
            </a:r>
            <a:r>
              <a:rPr lang="en-US" sz="2000" b="0" dirty="0"/>
              <a:t>orientation suggest TOAC flips between </a:t>
            </a:r>
            <a:r>
              <a:rPr lang="en-US" sz="2000" b="0" i="1" dirty="0"/>
              <a:t>two distinct </a:t>
            </a:r>
            <a:r>
              <a:rPr lang="en-US" sz="2000" b="0" dirty="0"/>
              <a:t>conformations on ~1ns timescale</a:t>
            </a:r>
            <a:endParaRPr lang="en-US" sz="2000" b="0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96000" y="1671935"/>
            <a:ext cx="2792688" cy="4576465"/>
            <a:chOff x="6297708" y="1671935"/>
            <a:chExt cx="2792688" cy="4576465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7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11" name="Straight Connector 10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" name="Straight Connector 11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8" name="Straight Arrow Connector 17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6" name="Arc 25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Arc 26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38" name="Lightning Bolt 37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45422" y="1676400"/>
            <a:ext cx="5811663" cy="4953000"/>
            <a:chOff x="-45422" y="1905000"/>
            <a:chExt cx="5811663" cy="4953000"/>
          </a:xfrm>
        </p:grpSpPr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0037115"/>
                </p:ext>
              </p:extLst>
            </p:nvPr>
          </p:nvGraphicFramePr>
          <p:xfrm>
            <a:off x="533400" y="2286000"/>
            <a:ext cx="5029200" cy="3850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01320" imgH="2986920" progId="Origin50.Graph">
                    <p:embed/>
                  </p:oleObj>
                </mc:Choice>
                <mc:Fallback>
                  <p:oleObj name="Graph" r:id="rId2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286000"/>
                          <a:ext cx="5029200" cy="3850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914400" y="1905000"/>
              <a:ext cx="485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36-TOAC-PLB: </a:t>
              </a:r>
              <a:r>
                <a:rPr lang="en-US" sz="2400" i="1" u="sng" dirty="0"/>
                <a:t>Probe-to-Molecule</a:t>
              </a:r>
              <a:endParaRPr lang="en-US" sz="2400" b="1" i="1" u="sng" dirty="0"/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447800" y="6248400"/>
              <a:ext cx="3429000" cy="0"/>
            </a:xfrm>
            <a:prstGeom prst="straightConnector1">
              <a:avLst/>
            </a:prstGeom>
            <a:noFill/>
            <a:ln w="63500" cap="flat" cmpd="sng" algn="ctr">
              <a:solidFill>
                <a:schemeClr val="tx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2590800" y="621166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4 ns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-254294" y="3807642"/>
              <a:ext cx="1125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dirty="0">
                  <a:solidFill>
                    <a:srgbClr val="C00000"/>
                  </a:solidFill>
                </a:rPr>
                <a:t>θ</a:t>
              </a:r>
              <a:r>
                <a:rPr lang="en-US" sz="4000" baseline="-25000" dirty="0">
                  <a:solidFill>
                    <a:srgbClr val="C00000"/>
                  </a:solidFill>
                </a:rPr>
                <a:t>PM</a:t>
              </a:r>
              <a:r>
                <a:rPr lang="en-US" sz="4000" dirty="0"/>
                <a:t>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19400" y="272321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.002 ns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15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309341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0116" y="562558"/>
            <a:ext cx="8534400" cy="30175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26587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28601" y="609600"/>
            <a:ext cx="8305801" cy="6075621"/>
            <a:chOff x="21609756" y="23224529"/>
            <a:chExt cx="11689644" cy="8550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8238" y="23224529"/>
              <a:ext cx="11401162" cy="85508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21471257" y="25017679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21471258" y="29132480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650581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251400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</p:grpSp>
      <p:sp>
        <p:nvSpPr>
          <p:cNvPr id="10" name="TextBox 9"/>
          <p:cNvSpPr txBox="1">
            <a:spLocks noChangeAspect="1"/>
          </p:cNvSpPr>
          <p:nvPr/>
        </p:nvSpPr>
        <p:spPr>
          <a:xfrm>
            <a:off x="228600" y="28109"/>
            <a:ext cx="797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TOAC States by Location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070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46749"/>
              </p:ext>
            </p:extLst>
          </p:nvPr>
        </p:nvGraphicFramePr>
        <p:xfrm>
          <a:off x="88671" y="914400"/>
          <a:ext cx="8843022" cy="3246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1627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Primary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“Chair2”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Secondary “</a:t>
                      </a:r>
                      <a:r>
                        <a:rPr lang="en-US" sz="2000" dirty="0" err="1">
                          <a:effectLst/>
                        </a:rPr>
                        <a:t>Twistboat</a:t>
                      </a:r>
                      <a:r>
                        <a:rPr lang="en-US" sz="2000" dirty="0">
                          <a:effectLst/>
                        </a:rPr>
                        <a:t> 1”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11" y="4179195"/>
            <a:ext cx="5697394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sz="1050" dirty="0"/>
              <a:t>ΔΘ</a:t>
            </a:r>
            <a:r>
              <a:rPr lang="en-US" sz="1050" baseline="-25000" dirty="0"/>
              <a:t>PM</a:t>
            </a:r>
            <a:r>
              <a:rPr lang="en-US" sz="1050" dirty="0"/>
              <a:t>  is the FWHM (full width half max) by component of the bimodal fit.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/>
              <a:t>These runs have POPC-DMPC lipid composition with PLB conformer (5), run for 100ns.</a:t>
            </a:r>
          </a:p>
        </p:txBody>
      </p:sp>
      <p:sp>
        <p:nvSpPr>
          <p:cNvPr id="5" name="TextBox 4"/>
          <p:cNvSpPr txBox="1">
            <a:spLocks noChangeAspect="1"/>
          </p:cNvSpPr>
          <p:nvPr/>
        </p:nvSpPr>
        <p:spPr>
          <a:xfrm>
            <a:off x="381000" y="10180"/>
            <a:ext cx="869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11,24,36,46-TOAC Orientation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876800"/>
            <a:ext cx="8569525" cy="179126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TOAC conformational occupancy model:</a:t>
            </a:r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Probe-to-Molecule</a:t>
            </a:r>
            <a:r>
              <a:rPr lang="en-US" dirty="0"/>
              <a:t> angle distribution differs among positions 11, 24, 36, and 46.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Distributions characterized by: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width</a:t>
            </a:r>
            <a:r>
              <a:rPr lang="en-US" dirty="0"/>
              <a:t>, </a:t>
            </a:r>
            <a:r>
              <a:rPr lang="en-US" i="1" dirty="0"/>
              <a:t>modality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Solvent-accessible 11 and 24 show single mode “chair2”.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Intra-membrane 36 and 46 show bimodal “chair2” and “twistboat1”.</a:t>
            </a:r>
          </a:p>
        </p:txBody>
      </p:sp>
    </p:spTree>
    <p:extLst>
      <p:ext uri="{BB962C8B-B14F-4D97-AF65-F5344CB8AC3E}">
        <p14:creationId xmlns:p14="http://schemas.microsoft.com/office/powerpoint/2010/main" val="31402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</p:spTree>
    <p:extLst>
      <p:ext uri="{BB962C8B-B14F-4D97-AF65-F5344CB8AC3E}">
        <p14:creationId xmlns:p14="http://schemas.microsoft.com/office/powerpoint/2010/main" val="343523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2800" dirty="0"/>
              <a:t>Simulation Dynamics Timescales:</a:t>
            </a:r>
            <a:br>
              <a:rPr lang="en-US" sz="2800" dirty="0"/>
            </a:br>
            <a:r>
              <a:rPr lang="en-US" i="1" dirty="0"/>
              <a:t>Probe</a:t>
            </a:r>
            <a:r>
              <a:rPr lang="en-US" dirty="0"/>
              <a:t> dynamics vs. </a:t>
            </a:r>
            <a:r>
              <a:rPr lang="en-US" i="1" dirty="0"/>
              <a:t>Molecule</a:t>
            </a:r>
            <a:r>
              <a:rPr lang="en-US" dirty="0"/>
              <a:t> dynamics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9050" y="1194746"/>
            <a:ext cx="9144000" cy="3947385"/>
            <a:chOff x="-1447800" y="1980071"/>
            <a:chExt cx="12192000" cy="526318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754438"/>
                </p:ext>
              </p:extLst>
            </p:nvPr>
          </p:nvGraphicFramePr>
          <p:xfrm>
            <a:off x="-14478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4023360" imgH="3108960" progId="Origin50.Graph">
                    <p:embed/>
                  </p:oleObj>
                </mc:Choice>
                <mc:Fallback>
                  <p:oleObj name="Graph" r:id="rId2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478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4290895"/>
                </p:ext>
              </p:extLst>
            </p:nvPr>
          </p:nvGraphicFramePr>
          <p:xfrm>
            <a:off x="46482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4023360" imgH="3108960" progId="Origin50.Graph">
                    <p:embed/>
                  </p:oleObj>
                </mc:Choice>
                <mc:Fallback>
                  <p:oleObj name="Graph" r:id="rId4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2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5"/>
            <p:cNvSpPr txBox="1">
              <a:spLocks noChangeAspect="1" noChangeArrowheads="1"/>
            </p:cNvSpPr>
            <p:nvPr/>
          </p:nvSpPr>
          <p:spPr bwMode="auto">
            <a:xfrm>
              <a:off x="-1428751" y="6381476"/>
              <a:ext cx="12090159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charset="0"/>
                </a:rPr>
                <a:t>Distributions for orientations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and </a:t>
              </a:r>
              <a:r>
                <a:rPr lang="en-US" altLang="en-US" sz="1200" u="sng" dirty="0">
                  <a:latin typeface="Arial" charset="0"/>
                </a:rPr>
                <a:t>Probe-to-Assembly</a:t>
              </a:r>
              <a:r>
                <a:rPr lang="en-US" altLang="en-US" sz="1200" dirty="0">
                  <a:latin typeface="Arial" charset="0"/>
                </a:rPr>
                <a:t> are resolved from </a:t>
              </a:r>
              <a:r>
                <a:rPr lang="el-GR" altLang="en-US" sz="1200" dirty="0">
                  <a:latin typeface="Arial" charset="0"/>
                </a:rPr>
                <a:t>θ</a:t>
              </a:r>
              <a:r>
                <a:rPr lang="en-US" altLang="en-US" sz="1200" dirty="0">
                  <a:latin typeface="Arial" charset="0"/>
                </a:rPr>
                <a:t> vs. </a:t>
              </a:r>
              <a:r>
                <a:rPr lang="el-GR" altLang="en-US" sz="1200" dirty="0">
                  <a:latin typeface="Arial" charset="0"/>
                </a:rPr>
                <a:t>φ</a:t>
              </a:r>
              <a:r>
                <a:rPr lang="en-US" altLang="en-US" sz="1200" dirty="0">
                  <a:latin typeface="Arial" charset="0"/>
                </a:rPr>
                <a:t> scatter plots by a bimodal Gaussian fit. The </a:t>
              </a:r>
              <a:r>
                <a:rPr lang="el-GR" altLang="en-US" sz="1200" dirty="0">
                  <a:latin typeface="Arial" charset="0"/>
                </a:rPr>
                <a:t>θ </a:t>
              </a:r>
              <a:r>
                <a:rPr lang="en-US" altLang="en-US" sz="1200" dirty="0">
                  <a:latin typeface="Arial" charset="0"/>
                </a:rPr>
                <a:t>distributions are plotted cumulatively over time, showing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~30ns </a:t>
              </a:r>
              <a:r>
                <a:rPr lang="en-US" altLang="en-US" sz="1200" dirty="0">
                  <a:latin typeface="Arial" charset="0"/>
                </a:rPr>
                <a:t>and </a:t>
              </a:r>
              <a:r>
                <a:rPr lang="en-US" altLang="en-US" sz="1200" u="sng" dirty="0">
                  <a:latin typeface="Arial" charset="0"/>
                </a:rPr>
                <a:t>Probe-to-Bilayer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~1</a:t>
              </a:r>
              <a:r>
                <a:rPr lang="el-GR" altLang="en-US" sz="1200" i="1" dirty="0">
                  <a:latin typeface="Arial" charset="0"/>
                </a:rPr>
                <a:t>μ</a:t>
              </a:r>
              <a:r>
                <a:rPr lang="en-US" altLang="en-US" sz="1200" i="1" dirty="0">
                  <a:latin typeface="Arial" charset="0"/>
                </a:rPr>
                <a:t>s</a:t>
              </a:r>
              <a:r>
                <a:rPr lang="en-US" altLang="en-US" sz="1200" dirty="0">
                  <a:latin typeface="Arial" charset="0"/>
                </a:rPr>
                <a:t>. Plotted points are centers of a bimodal Gaussian fit. The pale lines span the FWHM.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1219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7867" y="12192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5197366"/>
            <a:ext cx="394050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Probe-to-molecule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~30ns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5197366"/>
            <a:ext cx="398057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Probe-to-assembly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~1000ns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1492468"/>
            <a:ext cx="524157" cy="371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PM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666995" y="2187509"/>
            <a:ext cx="1537023" cy="1774891"/>
            <a:chOff x="2469931" y="2304195"/>
            <a:chExt cx="1397293" cy="1613537"/>
          </a:xfrm>
        </p:grpSpPr>
        <p:pic>
          <p:nvPicPr>
            <p:cNvPr id="26810" name="Picture 18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6" t="26940" r="45038" b="26041"/>
            <a:stretch/>
          </p:blipFill>
          <p:spPr bwMode="auto">
            <a:xfrm>
              <a:off x="2469931" y="2304195"/>
              <a:ext cx="1397293" cy="161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3124200" y="2667000"/>
              <a:ext cx="533400" cy="44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86043" y="1492468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97068" y="5791200"/>
            <a:ext cx="3686587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Next step</a:t>
            </a:r>
            <a:r>
              <a:rPr lang="en-US" sz="1600" dirty="0"/>
              <a:t>:</a:t>
            </a:r>
          </a:p>
          <a:p>
            <a:r>
              <a:rPr lang="en-US" sz="1600" dirty="0"/>
              <a:t>Given distribution convergence, </a:t>
            </a:r>
          </a:p>
          <a:p>
            <a:r>
              <a:rPr lang="en-US" sz="1600" dirty="0"/>
              <a:t>we can calculation temporal ACF’s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14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14544"/>
              </p:ext>
            </p:extLst>
          </p:nvPr>
        </p:nvGraphicFramePr>
        <p:xfrm>
          <a:off x="152400" y="2341880"/>
          <a:ext cx="6105267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/>
                        <a:t>TOAC</a:t>
                      </a:r>
                      <a:r>
                        <a:rPr lang="en-US" sz="1800" b="0" baseline="0" dirty="0"/>
                        <a:t> conformer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MD</a:t>
                      </a:r>
                      <a:endParaRPr lang="en-US" sz="2000" b="1" baseline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/>
                        <a:t>average</a:t>
                      </a:r>
                      <a:endParaRPr 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2006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X-Ray</a:t>
                      </a:r>
                      <a:endParaRPr lang="en-US" sz="2400" b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Chair2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Twistboat1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2.2°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Twistbaot2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3.2°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6200" y="1824335"/>
            <a:ext cx="5943600" cy="4483727"/>
            <a:chOff x="-433811" y="1824335"/>
            <a:chExt cx="6814131" cy="4483727"/>
          </a:xfrm>
        </p:grpSpPr>
        <p:sp>
          <p:nvSpPr>
            <p:cNvPr id="12" name="TextBox 11"/>
            <p:cNvSpPr txBox="1"/>
            <p:nvPr/>
          </p:nvSpPr>
          <p:spPr>
            <a:xfrm>
              <a:off x="-433811" y="1824335"/>
              <a:ext cx="670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 Minimization on 36-TOAC-PLB Builds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357612" y="4538246"/>
              <a:ext cx="6737931" cy="824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These three conformations stabilized during MD minimization.</a:t>
              </a:r>
            </a:p>
            <a:p>
              <a:r>
                <a:rPr lang="en-US" sz="1400" dirty="0">
                  <a:sym typeface="Wingdings" panose="05000000000000000000" pitchFamily="2" charset="2"/>
                </a:rPr>
                <a:t>The chair 1 conformation was unstable  flipped during minimization.</a:t>
              </a:r>
            </a:p>
            <a:p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357611" y="5181600"/>
              <a:ext cx="6737931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MD agreement with X-ray Crystallography supports </a:t>
              </a:r>
              <a:r>
                <a:rPr lang="en-US" sz="1600" i="1" u="sng" dirty="0">
                  <a:sym typeface="Wingdings" panose="05000000000000000000" pitchFamily="2" charset="2"/>
                </a:rPr>
                <a:t>accuracy of MD TOAC model topologically</a:t>
              </a:r>
              <a:r>
                <a:rPr lang="en-US" sz="1600" dirty="0"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Angle distribution peak locations are accurate, despite possible deviations in </a:t>
              </a:r>
              <a:r>
                <a:rPr lang="en-US" sz="1600" dirty="0" err="1">
                  <a:sym typeface="Wingdings" panose="05000000000000000000" pitchFamily="2" charset="2"/>
                </a:rPr>
                <a:t>mol</a:t>
              </a:r>
              <a:r>
                <a:rPr lang="en-US" sz="1600" dirty="0">
                  <a:sym typeface="Wingdings" panose="05000000000000000000" pitchFamily="2" charset="2"/>
                </a:rPr>
                <a:t> fraction. 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X-ray Crystallography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TOAC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PM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r>
              <a:rPr lang="en-US" sz="3600" dirty="0"/>
              <a:t> </a:t>
            </a:r>
            <a:endParaRPr lang="en-US" sz="3600" u="sng" baseline="-250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51312" y="1371600"/>
            <a:ext cx="2792688" cy="4576465"/>
            <a:chOff x="6297708" y="1671935"/>
            <a:chExt cx="2792688" cy="457646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22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4" name="Straight Arrow Connector 33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Arrow Connector 34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" name="Arc 37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Arc 38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16" name="Lightning Bolt 15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21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116"/>
            <a:ext cx="9144000" cy="457200"/>
          </a:xfrm>
        </p:spPr>
        <p:txBody>
          <a:bodyPr/>
          <a:lstStyle/>
          <a:p>
            <a:r>
              <a:rPr lang="en-US" sz="3200" dirty="0"/>
              <a:t>Did we run the MD </a:t>
            </a:r>
            <a:r>
              <a:rPr lang="en-US" sz="3200" i="1" dirty="0"/>
              <a:t>long enough</a:t>
            </a:r>
            <a:r>
              <a:rPr lang="en-US" sz="3200" dirty="0"/>
              <a:t>?</a:t>
            </a:r>
            <a:br>
              <a:rPr lang="en-US" sz="3200" dirty="0"/>
            </a:br>
            <a:r>
              <a:rPr lang="en-US" dirty="0"/>
              <a:t>–Simulation Convergence– 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9236" r="2918" b="13026"/>
          <a:stretch/>
        </p:blipFill>
        <p:spPr bwMode="auto">
          <a:xfrm>
            <a:off x="76200" y="1557655"/>
            <a:ext cx="5888355" cy="3319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75112" y="1600200"/>
            <a:ext cx="2792688" cy="4576465"/>
            <a:chOff x="6297708" y="1671935"/>
            <a:chExt cx="2792688" cy="4576465"/>
          </a:xfrm>
        </p:grpSpPr>
        <p:sp>
          <p:nvSpPr>
            <p:cNvPr id="6" name="Rectangle 5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36005" y="2140627"/>
              <a:ext cx="2126995" cy="2887131"/>
              <a:chOff x="5413204" y="857998"/>
              <a:chExt cx="1709685" cy="2702186"/>
            </a:xfrm>
          </p:grpSpPr>
          <p:grpSp>
            <p:nvGrpSpPr>
              <p:cNvPr id="12" name="Group 91"/>
              <p:cNvGrpSpPr>
                <a:grpSpLocks noChangeAspect="1"/>
              </p:cNvGrpSpPr>
              <p:nvPr/>
            </p:nvGrpSpPr>
            <p:grpSpPr>
              <a:xfrm>
                <a:off x="5413204" y="1061199"/>
                <a:ext cx="1709685" cy="2498985"/>
                <a:chOff x="5773423" y="885237"/>
                <a:chExt cx="1435516" cy="2098231"/>
              </a:xfrm>
            </p:grpSpPr>
            <p:cxnSp>
              <p:nvCxnSpPr>
                <p:cNvPr id="14" name="Straight Connector 1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1" name="Straight Arrow Connector 20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Arrow Connector 21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5" name="Arc 24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518285" y="885237"/>
                  <a:ext cx="500194" cy="31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105409" y="2605170"/>
                  <a:ext cx="410246" cy="314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8" name="Lightning Bolt 7"/>
            <p:cNvSpPr/>
            <p:nvPr/>
          </p:nvSpPr>
          <p:spPr bwMode="auto">
            <a:xfrm rot="806380" flipH="1">
              <a:off x="8138418" y="1830871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8600" y="4953000"/>
            <a:ext cx="5486400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Simulation convergence is requisite to statistically determine angle distributions for characterization of the </a:t>
            </a:r>
            <a:r>
              <a:rPr lang="en-US" sz="1400" i="1" u="sng" dirty="0"/>
              <a:t>probe-to-molecule</a:t>
            </a:r>
            <a:r>
              <a:rPr lang="en-US" sz="1400" dirty="0"/>
              <a:t>, </a:t>
            </a:r>
            <a:r>
              <a:rPr lang="en-US" sz="1400" i="1" u="sng" dirty="0"/>
              <a:t>probe-to-bilayer</a:t>
            </a:r>
            <a:r>
              <a:rPr lang="en-US" sz="1400" dirty="0"/>
              <a:t>, and </a:t>
            </a:r>
            <a:r>
              <a:rPr lang="en-US" sz="1400" i="1" u="sng" dirty="0"/>
              <a:t>probe-to-bilayer</a:t>
            </a:r>
            <a:r>
              <a:rPr lang="en-US" sz="1400" dirty="0"/>
              <a:t> orientations.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Trajectory data is binned to histograms cumulatively, and the cumulative fit centers and FWHM plotted against simulation duration in the following figures.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convergence test </a:t>
            </a:r>
            <a:r>
              <a:rPr lang="en-US" sz="1400" dirty="0"/>
              <a:t>is </a:t>
            </a:r>
            <a:r>
              <a:rPr lang="en-US" sz="1400" b="1" dirty="0"/>
              <a:t>satisfied</a:t>
            </a:r>
            <a:r>
              <a:rPr lang="en-US" sz="1400" dirty="0"/>
              <a:t> </a:t>
            </a:r>
            <a:r>
              <a:rPr lang="en-US" sz="1400" b="1" dirty="0"/>
              <a:t>once</a:t>
            </a:r>
            <a:r>
              <a:rPr lang="en-US" sz="1400" dirty="0"/>
              <a:t> the center and FWHM of the </a:t>
            </a:r>
            <a:r>
              <a:rPr lang="en-US" sz="1400" b="1" dirty="0"/>
              <a:t>distribution</a:t>
            </a:r>
            <a:r>
              <a:rPr lang="en-US" sz="1400" dirty="0"/>
              <a:t> </a:t>
            </a:r>
            <a:r>
              <a:rPr lang="en-US" sz="1400" b="1" dirty="0"/>
              <a:t>plateaus</a:t>
            </a:r>
            <a:r>
              <a:rPr lang="en-US" sz="1400" dirty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812" y="1143000"/>
            <a:ext cx="438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36-TOAC-PLB: </a:t>
            </a:r>
            <a:r>
              <a:rPr lang="en-US" sz="2400" b="1" u="sng" dirty="0"/>
              <a:t>500ns excerpt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0294" y="1871246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</p:spTree>
    <p:extLst>
      <p:ext uri="{BB962C8B-B14F-4D97-AF65-F5344CB8AC3E}">
        <p14:creationId xmlns:p14="http://schemas.microsoft.com/office/powerpoint/2010/main" val="899853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71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4800"/>
            <a:ext cx="9144000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3:  </a:t>
            </a:r>
          </a:p>
          <a:p>
            <a:pPr algn="ctr"/>
            <a:r>
              <a:rPr lang="en-US" sz="3200" dirty="0"/>
              <a:t>Compare TOAC </a:t>
            </a:r>
            <a:r>
              <a:rPr lang="en-US" sz="3200" i="1" dirty="0"/>
              <a:t>orientation</a:t>
            </a:r>
            <a:r>
              <a:rPr lang="en-US" sz="3200" dirty="0"/>
              <a:t> and </a:t>
            </a:r>
            <a:r>
              <a:rPr lang="en-US" sz="3200" i="1" dirty="0"/>
              <a:t>order parameter </a:t>
            </a:r>
            <a:r>
              <a:rPr lang="en-US" sz="3200" dirty="0"/>
              <a:t>for </a:t>
            </a:r>
            <a:r>
              <a:rPr lang="en-US" sz="3200" i="1" dirty="0"/>
              <a:t>MD simulation</a:t>
            </a:r>
            <a:r>
              <a:rPr lang="en-US" sz="3200" dirty="0"/>
              <a:t> vs. </a:t>
            </a:r>
            <a:r>
              <a:rPr lang="en-US" sz="3200" i="1" dirty="0"/>
              <a:t>EPR spectroscopy.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probe-to-assembly</a:t>
            </a:r>
            <a:r>
              <a:rPr lang="en-US" sz="2800" dirty="0"/>
              <a:t>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198421"/>
              </p:ext>
            </p:extLst>
          </p:nvPr>
        </p:nvGraphicFramePr>
        <p:xfrm>
          <a:off x="4648200" y="3406517"/>
          <a:ext cx="3702434" cy="284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38760" imgH="3023280" progId="Origin50.Graph">
                  <p:embed/>
                </p:oleObj>
              </mc:Choice>
              <mc:Fallback>
                <p:oleObj name="Graph" r:id="rId2" imgW="3938760" imgH="30232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06517"/>
                        <a:ext cx="3702434" cy="2841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342792"/>
            <a:ext cx="3200400" cy="3058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2721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8436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t="18278" r="32404"/>
          <a:stretch/>
        </p:blipFill>
        <p:spPr>
          <a:xfrm>
            <a:off x="76200" y="1295987"/>
            <a:ext cx="2834640" cy="3830599"/>
          </a:xfrm>
          <a:prstGeom prst="rect">
            <a:avLst/>
          </a:prstGeom>
        </p:spPr>
      </p:pic>
      <p:pic>
        <p:nvPicPr>
          <p:cNvPr id="2422" name="Picture 3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50">
            <a:off x="395404" y="2645917"/>
            <a:ext cx="1439318" cy="129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000" dirty="0"/>
              <a:t>EPR Probes Protein Orientation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9600" y="5290471"/>
            <a:ext cx="805220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acquires spectra sensitive to probe orientation in magnetic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Simulating EPR spectra to match data provides probe orientation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simulation must </a:t>
            </a:r>
            <a:r>
              <a:rPr lang="en-US" b="1" dirty="0"/>
              <a:t>assume</a:t>
            </a:r>
            <a:r>
              <a:rPr lang="en-US" dirty="0"/>
              <a:t> a </a:t>
            </a:r>
            <a:r>
              <a:rPr lang="en-US" b="1" u="sng" dirty="0"/>
              <a:t>probe conformation occupancy model.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07034" y="773668"/>
            <a:ext cx="4663440" cy="4249953"/>
            <a:chOff x="4251960" y="471845"/>
            <a:chExt cx="4663440" cy="424995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2014738"/>
                </p:ext>
              </p:extLst>
            </p:nvPr>
          </p:nvGraphicFramePr>
          <p:xfrm>
            <a:off x="4251960" y="1143000"/>
            <a:ext cx="4663440" cy="3578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3938760" imgH="3023280" progId="Origin50.Graph">
                    <p:embed/>
                  </p:oleObj>
                </mc:Choice>
                <mc:Fallback>
                  <p:oleObj name="Graph" r:id="rId5" imgW="3938760" imgH="302328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960" y="1143000"/>
                          <a:ext cx="4663440" cy="3578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5078926" y="47184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3594" y="773668"/>
            <a:ext cx="339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PLB spin-labeled at Ala-36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048000" y="1159329"/>
            <a:ext cx="518091" cy="3869871"/>
            <a:chOff x="2960916" y="1159329"/>
            <a:chExt cx="518091" cy="3869871"/>
          </a:xfrm>
        </p:grpSpPr>
        <p:cxnSp>
          <p:nvCxnSpPr>
            <p:cNvPr id="18" name="Straight Arrow Connector 17"/>
            <p:cNvCxnSpPr>
              <a:cxnSpLocks/>
            </p:cNvCxnSpPr>
            <p:nvPr/>
          </p:nvCxnSpPr>
          <p:spPr bwMode="auto">
            <a:xfrm flipV="1">
              <a:off x="3200400" y="1828800"/>
              <a:ext cx="0" cy="3200400"/>
            </a:xfrm>
            <a:prstGeom prst="straightConnector1">
              <a:avLst/>
            </a:prstGeom>
            <a:noFill/>
            <a:ln w="444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2960916" y="1159329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</a:rPr>
                <a:t>H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733800" y="2571253"/>
            <a:ext cx="1371600" cy="1162547"/>
            <a:chOff x="3140529" y="2418853"/>
            <a:chExt cx="1371600" cy="1162547"/>
          </a:xfrm>
        </p:grpSpPr>
        <p:grpSp>
          <p:nvGrpSpPr>
            <p:cNvPr id="43" name="Group 42"/>
            <p:cNvGrpSpPr/>
            <p:nvPr/>
          </p:nvGrpSpPr>
          <p:grpSpPr>
            <a:xfrm>
              <a:off x="3352800" y="2418853"/>
              <a:ext cx="925284" cy="1086347"/>
              <a:chOff x="3352800" y="2266453"/>
              <a:chExt cx="925284" cy="1086347"/>
            </a:xfrm>
          </p:grpSpPr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3352800" y="27998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4" name="Picture 23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>
                <a:grpSpLocks noChangeAspect="1"/>
              </p:cNvGrpSpPr>
              <p:nvPr/>
            </p:nvGrpSpPr>
            <p:grpSpPr>
              <a:xfrm>
                <a:off x="3363684" y="22664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9" name="Picture 28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Rectangle 44"/>
            <p:cNvSpPr/>
            <p:nvPr/>
          </p:nvSpPr>
          <p:spPr bwMode="auto">
            <a:xfrm>
              <a:off x="3140529" y="24384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33800" y="1371600"/>
            <a:ext cx="1371600" cy="1143000"/>
            <a:chOff x="3140529" y="1219200"/>
            <a:chExt cx="1371600" cy="1143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214670" y="1308741"/>
              <a:ext cx="1124221" cy="977259"/>
              <a:chOff x="3214670" y="1204215"/>
              <a:chExt cx="1124221" cy="977259"/>
            </a:xfrm>
          </p:grpSpPr>
          <p:grpSp>
            <p:nvGrpSpPr>
              <p:cNvPr id="37" name="Group 36"/>
              <p:cNvGrpSpPr>
                <a:grpSpLocks noChangeAspect="1"/>
              </p:cNvGrpSpPr>
              <p:nvPr/>
            </p:nvGrpSpPr>
            <p:grpSpPr>
              <a:xfrm rot="18486140">
                <a:off x="3605218" y="1447800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8" name="Picture 37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 rot="4667146">
                <a:off x="3033944" y="1384941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41" name="Picture 40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Rectangle 45"/>
            <p:cNvSpPr/>
            <p:nvPr/>
          </p:nvSpPr>
          <p:spPr bwMode="auto">
            <a:xfrm>
              <a:off x="3140529" y="12192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33800" y="3810000"/>
            <a:ext cx="1371600" cy="1143000"/>
            <a:chOff x="3140529" y="3657600"/>
            <a:chExt cx="1371600" cy="1143000"/>
          </a:xfrm>
        </p:grpSpPr>
        <p:grpSp>
          <p:nvGrpSpPr>
            <p:cNvPr id="27" name="Group 26"/>
            <p:cNvGrpSpPr/>
            <p:nvPr/>
          </p:nvGrpSpPr>
          <p:grpSpPr>
            <a:xfrm>
              <a:off x="3215685" y="3714805"/>
              <a:ext cx="1093393" cy="933395"/>
              <a:chOff x="3200400" y="3505201"/>
              <a:chExt cx="1093393" cy="933395"/>
            </a:xfrm>
          </p:grpSpPr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6200000">
                <a:off x="3560120" y="3704922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9" name="Picture 8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 rot="16200000">
                <a:off x="3019674" y="3685927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2" name="Picture 31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Rectangle 46"/>
            <p:cNvSpPr/>
            <p:nvPr/>
          </p:nvSpPr>
          <p:spPr bwMode="auto">
            <a:xfrm>
              <a:off x="3140529" y="36576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42560" y="2738735"/>
            <a:ext cx="1229040" cy="1247611"/>
            <a:chOff x="218760" y="2714789"/>
            <a:chExt cx="1229040" cy="1247611"/>
          </a:xfrm>
        </p:grpSpPr>
        <p:grpSp>
          <p:nvGrpSpPr>
            <p:cNvPr id="62" name="Group 61"/>
            <p:cNvGrpSpPr/>
            <p:nvPr/>
          </p:nvGrpSpPr>
          <p:grpSpPr>
            <a:xfrm rot="287015">
              <a:off x="218760" y="2773680"/>
              <a:ext cx="1229040" cy="1188720"/>
              <a:chOff x="114453" y="2475743"/>
              <a:chExt cx="1229040" cy="1188720"/>
            </a:xfrm>
          </p:grpSpPr>
          <p:pic>
            <p:nvPicPr>
              <p:cNvPr id="58" name="Picture 55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51833">
                <a:off x="114453" y="2475743"/>
                <a:ext cx="1229040" cy="118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9" name="Straight Arrow Connector 58"/>
              <p:cNvCxnSpPr>
                <a:cxnSpLocks noChangeAspect="1"/>
              </p:cNvCxnSpPr>
              <p:nvPr/>
            </p:nvCxnSpPr>
            <p:spPr bwMode="auto">
              <a:xfrm flipH="1" flipV="1">
                <a:off x="600021" y="2755905"/>
                <a:ext cx="247650" cy="594360"/>
              </a:xfrm>
              <a:prstGeom prst="straightConnector1">
                <a:avLst/>
              </a:prstGeom>
              <a:noFill/>
              <a:ln w="444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3" name="TextBox 62"/>
            <p:cNvSpPr txBox="1"/>
            <p:nvPr/>
          </p:nvSpPr>
          <p:spPr>
            <a:xfrm>
              <a:off x="465768" y="271478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</a:rPr>
                <a:t>P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22254" y="3847001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TOAC </a:t>
            </a:r>
          </a:p>
          <a:p>
            <a:pPr algn="ctr">
              <a:spcBef>
                <a:spcPts val="0"/>
              </a:spcBef>
            </a:pPr>
            <a:r>
              <a:rPr lang="en-US" sz="1600" b="1" dirty="0"/>
              <a:t>spin-label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81600" y="778329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Oriented </a:t>
            </a:r>
            <a:r>
              <a:rPr lang="en-US" sz="2000" b="1" dirty="0" err="1"/>
              <a:t>Bicelle</a:t>
            </a:r>
            <a:r>
              <a:rPr lang="en-US" sz="2000" b="1" dirty="0"/>
              <a:t> EPR Spectra</a:t>
            </a:r>
          </a:p>
        </p:txBody>
      </p:sp>
    </p:spTree>
    <p:extLst>
      <p:ext uri="{BB962C8B-B14F-4D97-AF65-F5344CB8AC3E}">
        <p14:creationId xmlns:p14="http://schemas.microsoft.com/office/powerpoint/2010/main" val="49271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718846"/>
                <a:ext cx="18598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 bwMode="auto">
          <a:xfrm>
            <a:off x="280116" y="3634115"/>
            <a:ext cx="8534400" cy="307041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381000" y="10180"/>
            <a:ext cx="621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36-TOAC-PLB Orientation (1</a:t>
            </a:r>
            <a:r>
              <a:rPr lang="el-GR" sz="2800" b="1" dirty="0"/>
              <a:t>μ</a:t>
            </a:r>
            <a:r>
              <a:rPr lang="en-US" sz="2800" b="1" dirty="0"/>
              <a:t>s run)</a:t>
            </a:r>
          </a:p>
        </p:txBody>
      </p:sp>
    </p:spTree>
    <p:extLst>
      <p:ext uri="{BB962C8B-B14F-4D97-AF65-F5344CB8AC3E}">
        <p14:creationId xmlns:p14="http://schemas.microsoft.com/office/powerpoint/2010/main" val="404610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800" dirty="0"/>
              <a:t>MD vs. EPR: TOAC </a:t>
            </a:r>
            <a:r>
              <a:rPr lang="en-US" sz="2800" i="1" dirty="0"/>
              <a:t>Orientation </a:t>
            </a:r>
            <a:r>
              <a:rPr lang="en-US" i="1" dirty="0"/>
              <a:t>(</a:t>
            </a:r>
            <a:r>
              <a:rPr lang="en-US" i="1" u="sng" dirty="0"/>
              <a:t>Probe-to-Assembly</a:t>
            </a:r>
            <a:r>
              <a:rPr lang="en-US" i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879" y="838200"/>
            <a:ext cx="548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MD: Orientation Angles (1</a:t>
            </a:r>
            <a:r>
              <a:rPr lang="el-GR" u="sng" dirty="0"/>
              <a:t>μ</a:t>
            </a:r>
            <a:r>
              <a:rPr lang="en-US" u="sng" dirty="0"/>
              <a:t>s run of 36-TOAC-PLB):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90404"/>
              </p:ext>
            </p:extLst>
          </p:nvPr>
        </p:nvGraphicFramePr>
        <p:xfrm>
          <a:off x="457197" y="1319013"/>
          <a:ext cx="8229603" cy="11204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8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Primary “Chair2”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TOAC Secondary “</a:t>
                      </a:r>
                      <a:r>
                        <a:rPr lang="en-US" sz="1200" dirty="0" err="1">
                          <a:effectLst/>
                        </a:rPr>
                        <a:t>Twistboat</a:t>
                      </a:r>
                      <a:r>
                        <a:rPr lang="en-US" sz="1400" dirty="0">
                          <a:effectLst/>
                        </a:rPr>
                        <a:t> 1”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69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533399" y="2667000"/>
            <a:ext cx="6629399" cy="26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800" b="0" u="sng" kern="0" dirty="0"/>
              <a:t>EPR: 36-TOAC-AFA </a:t>
            </a:r>
            <a:r>
              <a:rPr lang="en-US" sz="1800" b="0" u="sng" kern="0" dirty="0" err="1"/>
              <a:t>Bicelle</a:t>
            </a:r>
            <a:r>
              <a:rPr lang="en-US" sz="1800" b="0" u="sng" kern="0" dirty="0"/>
              <a:t> MD-constrained Fit: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418729"/>
              </p:ext>
            </p:extLst>
          </p:nvPr>
        </p:nvGraphicFramePr>
        <p:xfrm>
          <a:off x="457200" y="2819400"/>
          <a:ext cx="4425696" cy="3419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19400"/>
                        <a:ext cx="4425696" cy="3419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562600" y="2667000"/>
            <a:ext cx="9067800" cy="3200400"/>
            <a:chOff x="6062134" y="1207698"/>
            <a:chExt cx="9067800" cy="5470768"/>
          </a:xfrm>
        </p:grpSpPr>
        <p:sp>
          <p:nvSpPr>
            <p:cNvPr id="9" name="TextBox 8"/>
            <p:cNvSpPr txBox="1"/>
            <p:nvPr/>
          </p:nvSpPr>
          <p:spPr>
            <a:xfrm>
              <a:off x="6062134" y="2640518"/>
              <a:ext cx="2274982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1: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0.59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32.7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-109.17</a:t>
              </a:r>
            </a:p>
            <a:p>
              <a:r>
                <a:rPr lang="en-US" sz="1000" dirty="0"/>
                <a:t>C20, C22, C40 = 4.69    -3.98     1.11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62134" y="1207698"/>
              <a:ext cx="9067800" cy="1367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A(</a:t>
              </a:r>
              <a:r>
                <a:rPr lang="en-US" sz="1000" dirty="0" err="1"/>
                <a:t>x,y,z</a:t>
              </a:r>
              <a:r>
                <a:rPr lang="en-US" sz="1000" dirty="0"/>
                <a:t>) =     6.00     6.00    33.40    </a:t>
              </a:r>
            </a:p>
            <a:p>
              <a:r>
                <a:rPr lang="pl-PL" sz="1000" dirty="0"/>
                <a:t>g(x,y,z) =  2.00970  2.00680  2.00270  </a:t>
              </a:r>
              <a:endParaRPr lang="en-US" sz="1000" dirty="0"/>
            </a:p>
            <a:p>
              <a:r>
                <a:rPr lang="en-US" sz="1000" dirty="0"/>
                <a:t>R(</a:t>
              </a:r>
              <a:r>
                <a:rPr lang="en-US" sz="1000" dirty="0" err="1"/>
                <a:t>x,y,z</a:t>
              </a:r>
              <a:r>
                <a:rPr lang="en-US" sz="1000" dirty="0"/>
                <a:t>) =     7.93     7.93     5.50     </a:t>
              </a:r>
            </a:p>
            <a:p>
              <a:r>
                <a:rPr lang="en-US" sz="1000" dirty="0" err="1"/>
                <a:t>Tc</a:t>
              </a:r>
              <a:r>
                <a:rPr lang="en-US" sz="1000" dirty="0"/>
                <a:t>(</a:t>
              </a:r>
              <a:r>
                <a:rPr lang="en-US" sz="1000" dirty="0" err="1"/>
                <a:t>x,y,z</a:t>
              </a:r>
              <a:r>
                <a:rPr lang="en-US" sz="1000" dirty="0"/>
                <a:t>) =   1.96ns   </a:t>
              </a:r>
              <a:r>
                <a:rPr lang="en-US" sz="1000" dirty="0" err="1"/>
                <a:t>1.96ns</a:t>
              </a:r>
              <a:r>
                <a:rPr lang="en-US" sz="1000" dirty="0"/>
                <a:t> 523.98ns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2134" y="4679234"/>
              <a:ext cx="2345514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2: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0.41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57.4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91.16</a:t>
              </a:r>
            </a:p>
            <a:p>
              <a:r>
                <a:rPr lang="en-US" sz="1000" dirty="0"/>
                <a:t>C20, C22, C40  =  0.75     2.33    -2.41</a:t>
              </a:r>
            </a:p>
          </p:txBody>
        </p:sp>
        <p:sp>
          <p:nvSpPr>
            <p:cNvPr id="12" name="Right Arrow 11"/>
            <p:cNvSpPr/>
            <p:nvPr/>
          </p:nvSpPr>
          <p:spPr bwMode="auto">
            <a:xfrm rot="8477149">
              <a:off x="7025916" y="3356756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3734" y="2971561"/>
              <a:ext cx="1539204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Secondary</a:t>
              </a:r>
            </a:p>
          </p:txBody>
        </p:sp>
        <p:sp>
          <p:nvSpPr>
            <p:cNvPr id="14" name="Right Arrow 13"/>
            <p:cNvSpPr/>
            <p:nvPr/>
          </p:nvSpPr>
          <p:spPr bwMode="auto">
            <a:xfrm rot="8477149">
              <a:off x="7025916" y="5370330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3734" y="4985133"/>
              <a:ext cx="1353256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Primary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6335" y="6324600"/>
            <a:ext cx="8678188" cy="307777"/>
          </a:xfrm>
          <a:prstGeom prst="rect">
            <a:avLst/>
          </a:prstGeom>
          <a:solidFill>
            <a:srgbClr val="FFF2C9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en-US" sz="1400" dirty="0"/>
              <a:t>MD sim TOAC model corroborates EPR spectrum up to </a:t>
            </a:r>
            <a:r>
              <a:rPr lang="en-US" sz="1400" b="1" dirty="0"/>
              <a:t>angle centers</a:t>
            </a:r>
            <a:r>
              <a:rPr lang="en-US" sz="1400" dirty="0"/>
              <a:t>, with differing </a:t>
            </a:r>
            <a:r>
              <a:rPr lang="en-US" sz="1400" dirty="0" err="1"/>
              <a:t>mol</a:t>
            </a:r>
            <a:r>
              <a:rPr lang="en-US" sz="1400" dirty="0"/>
              <a:t> fraction.</a:t>
            </a:r>
          </a:p>
        </p:txBody>
      </p:sp>
    </p:spTree>
    <p:extLst>
      <p:ext uri="{BB962C8B-B14F-4D97-AF65-F5344CB8AC3E}">
        <p14:creationId xmlns:p14="http://schemas.microsoft.com/office/powerpoint/2010/main" val="386912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52424" y="3505200"/>
            <a:ext cx="8181975" cy="1143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457200"/>
          </a:xfrm>
        </p:spPr>
        <p:txBody>
          <a:bodyPr/>
          <a:lstStyle/>
          <a:p>
            <a:r>
              <a:rPr lang="en-US" sz="3200" dirty="0"/>
              <a:t>MD vs. EPR for TOAC Positions: 24, 46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1" y="1524000"/>
            <a:ext cx="8458199" cy="502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36</a:t>
            </a:r>
            <a:r>
              <a:rPr lang="en-US" sz="2400" dirty="0">
                <a:sym typeface="Wingdings" panose="05000000000000000000" pitchFamily="2" charset="2"/>
              </a:rPr>
              <a:t>-TOAC-PLB to </a:t>
            </a:r>
            <a:r>
              <a:rPr lang="en-US" sz="2400" b="1" dirty="0">
                <a:sym typeface="Wingdings" panose="05000000000000000000" pitchFamily="2" charset="2"/>
              </a:rPr>
              <a:t>1</a:t>
            </a:r>
            <a:r>
              <a:rPr lang="el-GR" sz="2400" b="1" dirty="0">
                <a:sym typeface="Wingdings" panose="05000000000000000000" pitchFamily="2" charset="2"/>
              </a:rPr>
              <a:t>μ</a:t>
            </a:r>
            <a:r>
              <a:rPr lang="en-US" sz="2400" b="1" dirty="0">
                <a:sym typeface="Wingdings" panose="05000000000000000000" pitchFamily="2" charset="2"/>
              </a:rPr>
              <a:t>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probe-to-assembly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24</a:t>
            </a:r>
            <a:r>
              <a:rPr lang="en-US" sz="2400" dirty="0">
                <a:sym typeface="Wingdings" panose="05000000000000000000" pitchFamily="2" charset="2"/>
              </a:rPr>
              <a:t>,</a:t>
            </a:r>
            <a:r>
              <a:rPr lang="en-US" sz="2400" b="1" dirty="0">
                <a:sym typeface="Wingdings" panose="05000000000000000000" pitchFamily="2" charset="2"/>
              </a:rPr>
              <a:t>46</a:t>
            </a:r>
            <a:r>
              <a:rPr lang="en-US" sz="2400" dirty="0">
                <a:sym typeface="Wingdings" panose="05000000000000000000" pitchFamily="2" charset="2"/>
              </a:rPr>
              <a:t>-TOAC to </a:t>
            </a:r>
            <a:r>
              <a:rPr lang="en-US" sz="2400" b="1" dirty="0">
                <a:sym typeface="Wingdings" panose="05000000000000000000" pitchFamily="2" charset="2"/>
              </a:rPr>
              <a:t>100ns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probe-to-molecule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Can we analyze </a:t>
            </a:r>
            <a:r>
              <a:rPr lang="en-US" sz="2800" b="1" dirty="0">
                <a:sym typeface="Wingdings" panose="05000000000000000000" pitchFamily="2" charset="2"/>
              </a:rPr>
              <a:t>24</a:t>
            </a:r>
            <a:r>
              <a:rPr lang="en-US" sz="2800" dirty="0">
                <a:sym typeface="Wingdings" panose="05000000000000000000" pitchFamily="2" charset="2"/>
              </a:rPr>
              <a:t>,</a:t>
            </a:r>
            <a:r>
              <a:rPr lang="en-US" sz="2800" b="1" dirty="0">
                <a:sym typeface="Wingdings" panose="05000000000000000000" pitchFamily="2" charset="2"/>
              </a:rPr>
              <a:t>46</a:t>
            </a:r>
            <a:r>
              <a:rPr lang="en-US" sz="2800" dirty="0">
                <a:sym typeface="Wingdings" panose="05000000000000000000" pitchFamily="2" charset="2"/>
              </a:rPr>
              <a:t>-TOAC-PLB in a way that </a:t>
            </a:r>
            <a:r>
              <a:rPr lang="en-US" sz="2800" i="1" dirty="0">
                <a:sym typeface="Wingdings" panose="05000000000000000000" pitchFamily="2" charset="2"/>
              </a:rPr>
              <a:t>avoids</a:t>
            </a:r>
            <a:r>
              <a:rPr lang="en-US" sz="2800" dirty="0">
                <a:sym typeface="Wingdings" panose="05000000000000000000" pitchFamily="2" charset="2"/>
              </a:rPr>
              <a:t> running each to </a:t>
            </a:r>
            <a:r>
              <a:rPr lang="en-US" sz="2800" b="1" dirty="0">
                <a:sym typeface="Wingdings" panose="05000000000000000000" pitchFamily="2" charset="2"/>
              </a:rPr>
              <a:t>1</a:t>
            </a:r>
            <a:r>
              <a:rPr lang="el-GR" sz="2800" b="1" dirty="0">
                <a:sym typeface="Wingdings" panose="05000000000000000000" pitchFamily="2" charset="2"/>
              </a:rPr>
              <a:t>μ</a:t>
            </a:r>
            <a:r>
              <a:rPr lang="en-US" sz="2800" b="1" dirty="0">
                <a:sym typeface="Wingdings" panose="05000000000000000000" pitchFamily="2" charset="2"/>
              </a:rPr>
              <a:t>s</a:t>
            </a:r>
            <a:r>
              <a:rPr lang="en-US" sz="2800" dirty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     Yes…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398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414697"/>
              </p:ext>
            </p:extLst>
          </p:nvPr>
        </p:nvGraphicFramePr>
        <p:xfrm>
          <a:off x="713013" y="1746429"/>
          <a:ext cx="3237990" cy="242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013" y="1746429"/>
                        <a:ext cx="3237990" cy="2428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48106"/>
              </p:ext>
            </p:extLst>
          </p:nvPr>
        </p:nvGraphicFramePr>
        <p:xfrm>
          <a:off x="1039584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584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852295"/>
              </p:ext>
            </p:extLst>
          </p:nvPr>
        </p:nvGraphicFramePr>
        <p:xfrm>
          <a:off x="2351313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898900" imgH="2984500" progId="Origin50.Graph">
                  <p:embed/>
                </p:oleObj>
              </mc:Choice>
              <mc:Fallback>
                <p:oleObj name="Graph" r:id="rId6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313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619298"/>
              </p:ext>
            </p:extLst>
          </p:nvPr>
        </p:nvGraphicFramePr>
        <p:xfrm>
          <a:off x="2685321" y="1758675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898900" imgH="2984500" progId="Origin50.Graph">
                  <p:embed/>
                </p:oleObj>
              </mc:Choice>
              <mc:Fallback>
                <p:oleObj name="Graph" r:id="rId7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321" y="1758675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342709"/>
              </p:ext>
            </p:extLst>
          </p:nvPr>
        </p:nvGraphicFramePr>
        <p:xfrm>
          <a:off x="1692726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898900" imgH="2984500" progId="Origin50.Graph">
                  <p:embed/>
                </p:oleObj>
              </mc:Choice>
              <mc:Fallback>
                <p:oleObj name="Graph" r:id="rId8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6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01711"/>
              </p:ext>
            </p:extLst>
          </p:nvPr>
        </p:nvGraphicFramePr>
        <p:xfrm>
          <a:off x="2019300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898900" imgH="2984500" progId="Origin50.Graph">
                  <p:embed/>
                </p:oleObj>
              </mc:Choice>
              <mc:Fallback>
                <p:oleObj name="Graph" r:id="rId9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332932"/>
              </p:ext>
            </p:extLst>
          </p:nvPr>
        </p:nvGraphicFramePr>
        <p:xfrm>
          <a:off x="1366158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898900" imgH="2984500" progId="Origin50.Graph">
                  <p:embed/>
                </p:oleObj>
              </mc:Choice>
              <mc:Fallback>
                <p:oleObj name="Graph" r:id="rId10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158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202165"/>
            <a:ext cx="8762998" cy="5351035"/>
            <a:chOff x="381000" y="516365"/>
            <a:chExt cx="8762998" cy="535103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821667"/>
                </p:ext>
              </p:extLst>
            </p:nvPr>
          </p:nvGraphicFramePr>
          <p:xfrm>
            <a:off x="381000" y="1066800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01320" imgH="2986920" progId="Origin50.Graph">
                    <p:embed/>
                  </p:oleObj>
                </mc:Choice>
                <mc:Fallback>
                  <p:oleObj name="Graph" r:id="rId11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1066800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8150379"/>
                </p:ext>
              </p:extLst>
            </p:nvPr>
          </p:nvGraphicFramePr>
          <p:xfrm>
            <a:off x="381000" y="3439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3" imgW="3901320" imgH="2986920" progId="Origin50.Graph">
                    <p:embed/>
                  </p:oleObj>
                </mc:Choice>
                <mc:Fallback>
                  <p:oleObj name="Graph" r:id="rId13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3439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8"/>
            <p:cNvGrpSpPr/>
            <p:nvPr/>
          </p:nvGrpSpPr>
          <p:grpSpPr>
            <a:xfrm>
              <a:off x="3733800" y="516365"/>
              <a:ext cx="5410198" cy="5274836"/>
              <a:chOff x="26998863" y="3691212"/>
              <a:chExt cx="6762748" cy="6593545"/>
            </a:xfrm>
          </p:grpSpPr>
          <p:sp>
            <p:nvSpPr>
              <p:cNvPr id="10" name="Right Brace 9"/>
              <p:cNvSpPr/>
              <p:nvPr/>
            </p:nvSpPr>
            <p:spPr bwMode="auto">
              <a:xfrm>
                <a:off x="26998863" y="4402567"/>
                <a:ext cx="381000" cy="5882190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908037" y="3691212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681973"/>
                </p:ext>
              </p:extLst>
            </p:nvPr>
          </p:nvGraphicFramePr>
          <p:xfrm>
            <a:off x="4229610" y="3058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6" imgW="3901320" imgH="2986920" progId="Origin50.Graph">
                    <p:embed/>
                  </p:oleObj>
                </mc:Choice>
                <mc:Fallback>
                  <p:oleObj name="Graph" r:id="rId16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9610" y="3058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838200" y="1981200"/>
            <a:ext cx="20339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chemeClr val="accent2"/>
                </a:solidFill>
              </a:rPr>
              <a:t>Probe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24-TOAC-AFA (100ns)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4495800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FF0000"/>
                </a:solidFill>
              </a:rPr>
              <a:t>Molecule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36-TOAC-AFA (1000ns)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396091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00B050"/>
                </a:solidFill>
              </a:rPr>
              <a:t>Full</a:t>
            </a:r>
            <a:r>
              <a:rPr lang="en-US" sz="1400" b="1" dirty="0"/>
              <a:t> Dynamics (EPR)</a:t>
            </a:r>
          </a:p>
          <a:p>
            <a:r>
              <a:rPr lang="en-US" sz="1400" b="1" dirty="0"/>
              <a:t>24-TOAC-AFA (1000ns)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620" y="859203"/>
            <a:ext cx="8158580" cy="6647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Have: </a:t>
            </a:r>
            <a:r>
              <a:rPr lang="en-US" sz="1600" b="1" u="sng" dirty="0"/>
              <a:t>100ns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24-TOAC</a:t>
            </a:r>
            <a:r>
              <a:rPr lang="en-US" b="1" u="sng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probe-to-molecule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  <a:endParaRPr lang="en-US" dirty="0"/>
          </a:p>
          <a:p>
            <a:r>
              <a:rPr lang="en-US" sz="1600" b="1" dirty="0"/>
              <a:t>Add: </a:t>
            </a:r>
            <a:r>
              <a:rPr lang="en-US" sz="1600" b="1" u="sng" dirty="0"/>
              <a:t>1000ns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36-TOAC</a:t>
            </a:r>
            <a:r>
              <a:rPr lang="en-US" sz="1600" b="1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molecule-to-assembly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1400" y="4156603"/>
            <a:ext cx="1647759" cy="720197"/>
          </a:xfrm>
          <a:prstGeom prst="rect">
            <a:avLst/>
          </a:prstGeom>
          <a:solidFill>
            <a:srgbClr val="FFFF99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Get: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Angle Distributions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Order Parameters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4038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Combine trajectories with angle mapping geometry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6139291"/>
            <a:ext cx="503426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Problem: </a:t>
            </a:r>
            <a:r>
              <a:rPr lang="en-US" sz="1400" u="sng" dirty="0"/>
              <a:t>Insufficient</a:t>
            </a:r>
            <a:r>
              <a:rPr lang="en-US" sz="1400" dirty="0"/>
              <a:t> mapping  f(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r>
              <a:rPr lang="en-US" sz="1400" dirty="0"/>
              <a:t>): {</a:t>
            </a:r>
            <a:r>
              <a:rPr lang="el-GR" sz="1400" dirty="0"/>
              <a:t>θ</a:t>
            </a:r>
            <a:r>
              <a:rPr lang="en-US" sz="1400" baseline="-25000" dirty="0"/>
              <a:t>PM</a:t>
            </a:r>
            <a:r>
              <a:rPr lang="en-US" sz="1400" dirty="0"/>
              <a:t>,</a:t>
            </a:r>
            <a:r>
              <a:rPr lang="el-GR" sz="1400" dirty="0"/>
              <a:t>φ</a:t>
            </a:r>
            <a:r>
              <a:rPr lang="en-US" sz="1400" baseline="-25000" dirty="0"/>
              <a:t>PM</a:t>
            </a:r>
            <a:r>
              <a:rPr lang="en-US" sz="1400" dirty="0"/>
              <a:t>} </a:t>
            </a:r>
            <a:r>
              <a:rPr lang="en-US" sz="1400" dirty="0">
                <a:sym typeface="Wingdings" panose="05000000000000000000" pitchFamily="2" charset="2"/>
              </a:rPr>
              <a:t> {</a:t>
            </a:r>
            <a:r>
              <a:rPr lang="el-GR" sz="1400" dirty="0"/>
              <a:t>θ</a:t>
            </a:r>
            <a:r>
              <a:rPr lang="en-US" sz="1400" baseline="-25000" dirty="0"/>
              <a:t>AP</a:t>
            </a:r>
            <a:r>
              <a:rPr lang="en-US" sz="1400" dirty="0"/>
              <a:t>, </a:t>
            </a:r>
            <a:r>
              <a:rPr lang="el-GR" sz="1400" dirty="0"/>
              <a:t>φ</a:t>
            </a:r>
            <a:r>
              <a:rPr lang="en-US" sz="1400" baseline="-25000" dirty="0"/>
              <a:t>AP</a:t>
            </a:r>
            <a:r>
              <a:rPr lang="en-US" sz="1400" dirty="0"/>
              <a:t>}</a:t>
            </a:r>
          </a:p>
          <a:p>
            <a:r>
              <a:rPr lang="en-US" sz="1400" dirty="0">
                <a:hlinkClick r:id="rId18" action="ppaction://hlinkfile"/>
              </a:rPr>
              <a:t>Angle mapping trigonometry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Need more angles than  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801436" y="2189616"/>
            <a:ext cx="768159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(x10)</a:t>
            </a:r>
          </a:p>
        </p:txBody>
      </p:sp>
      <p:sp>
        <p:nvSpPr>
          <p:cNvPr id="23" name="Left Arrow 22"/>
          <p:cNvSpPr/>
          <p:nvPr/>
        </p:nvSpPr>
        <p:spPr bwMode="auto">
          <a:xfrm rot="19399273">
            <a:off x="3368842" y="2229290"/>
            <a:ext cx="1066800" cy="555045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2509" r="52913" b="52730"/>
          <a:stretch/>
        </p:blipFill>
        <p:spPr bwMode="auto">
          <a:xfrm>
            <a:off x="2664823" y="2133600"/>
            <a:ext cx="1463040" cy="1341120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2133600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SERCA accounts for 70% of Ca</a:t>
            </a:r>
            <a:r>
              <a:rPr lang="en-US" sz="2400" b="1" baseline="30000" dirty="0"/>
              <a:t>2+</a:t>
            </a:r>
            <a:r>
              <a:rPr lang="en-US" sz="2400" b="1" dirty="0"/>
              <a:t> uptake in cardiac tissue.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505200"/>
            <a:ext cx="3733800" cy="830997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PLB regulates SERCA activity.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4544787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Over-inhibition of SERCA by PLB is   linked to heart failure.</a:t>
            </a:r>
          </a:p>
        </p:txBody>
      </p:sp>
    </p:spTree>
    <p:extLst>
      <p:ext uri="{BB962C8B-B14F-4D97-AF65-F5344CB8AC3E}">
        <p14:creationId xmlns:p14="http://schemas.microsoft.com/office/powerpoint/2010/main" val="11545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781299" y="6019800"/>
            <a:ext cx="3500221" cy="381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1390650"/>
            <a:ext cx="411035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>
                <a:sym typeface="Wingdings" panose="05000000000000000000" pitchFamily="2" charset="2"/>
              </a:rPr>
              <a:t>sufficient</a:t>
            </a:r>
            <a:r>
              <a:rPr lang="en-US" sz="1400" dirty="0">
                <a:sym typeface="Wingdings" panose="05000000000000000000" pitchFamily="2" charset="2"/>
              </a:rPr>
              <a:t>: </a:t>
            </a:r>
            <a:r>
              <a:rPr lang="en-US" sz="1400" dirty="0"/>
              <a:t>3 angles fully define transformation.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/>
              <a:t>general</a:t>
            </a:r>
            <a:r>
              <a:rPr lang="en-US" sz="1400" dirty="0"/>
              <a:t>: transform any vector among frames.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858" y="3048000"/>
            <a:ext cx="1249060" cy="624048"/>
            <a:chOff x="152400" y="2835729"/>
            <a:chExt cx="1249060" cy="624048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283572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Assembly: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400" y="309044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30578" y="3048000"/>
            <a:ext cx="1172116" cy="624048"/>
            <a:chOff x="1295400" y="2835729"/>
            <a:chExt cx="1172116" cy="624048"/>
          </a:xfrm>
        </p:grpSpPr>
        <p:sp>
          <p:nvSpPr>
            <p:cNvPr id="17" name="TextBox 16"/>
            <p:cNvSpPr txBox="1"/>
            <p:nvPr/>
          </p:nvSpPr>
          <p:spPr>
            <a:xfrm>
              <a:off x="1295400" y="28357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Molecule: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309044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54455" y="3048000"/>
            <a:ext cx="1055545" cy="624048"/>
            <a:chOff x="2466877" y="2835729"/>
            <a:chExt cx="1055545" cy="624048"/>
          </a:xfrm>
        </p:grpSpPr>
        <p:sp>
          <p:nvSpPr>
            <p:cNvPr id="19" name="TextBox 18"/>
            <p:cNvSpPr txBox="1"/>
            <p:nvPr/>
          </p:nvSpPr>
          <p:spPr>
            <a:xfrm>
              <a:off x="2466877" y="28357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6877" y="3090445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P</a:t>
              </a:r>
              <a:endParaRPr lang="en-US" baseline="-25000" dirty="0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pic>
        <p:nvPicPr>
          <p:cNvPr id="25" name="Picture 24" descr="EulerAng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31517"/>
            <a:ext cx="4714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9270" y="2649379"/>
            <a:ext cx="3781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(z-x-z convention from Mathematica Documentation, May 2015)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53000" y="2060573"/>
            <a:ext cx="4114800" cy="1244135"/>
            <a:chOff x="4829175" y="2713196"/>
            <a:chExt cx="4114800" cy="1244135"/>
          </a:xfrm>
        </p:grpSpPr>
        <p:sp>
          <p:nvSpPr>
            <p:cNvPr id="9" name="Rectangle 8"/>
            <p:cNvSpPr/>
            <p:nvPr/>
          </p:nvSpPr>
          <p:spPr bwMode="auto">
            <a:xfrm>
              <a:off x="4829175" y="2713196"/>
              <a:ext cx="4114800" cy="124214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752" name="Picture 8" descr="[cosphi sinphi 0; -sinphi cosphi 0; 0 0 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2895600"/>
              <a:ext cx="10191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4" name="Picture 10" descr="[1 0 0; 0 costheta sintheta; 0 -sintheta costheta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0" y="2897185"/>
              <a:ext cx="9810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6" name="Picture 12" descr="[cospsi sinpsi 0; -sinpsi cospsi 0; 0 0 1],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1"/>
            <a:stretch/>
          </p:blipFill>
          <p:spPr bwMode="auto">
            <a:xfrm>
              <a:off x="5638263" y="2897185"/>
              <a:ext cx="103886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ym typeface="Wingdings" panose="05000000000000000000" pitchFamily="2" charset="2"/>
                    </a:rPr>
                    <a:t>R(</a:t>
                  </a:r>
                  <a:r>
                    <a:rPr lang="el-GR" sz="1600" dirty="0">
                      <a:sym typeface="Wingdings" panose="05000000000000000000" pitchFamily="2" charset="2"/>
                    </a:rPr>
                    <a:t>Ω</a:t>
                  </a:r>
                  <a:r>
                    <a:rPr lang="en-US" sz="1600" dirty="0">
                      <a:sym typeface="Wingdings" panose="05000000000000000000" pitchFamily="2" charset="2"/>
                    </a:rPr>
                    <a:t>) =</a:t>
                  </a:r>
                </a:p>
                <a:p>
                  <a:endParaRPr lang="en-US" sz="1600" dirty="0">
                    <a:sym typeface="Wingdings" panose="05000000000000000000" pitchFamily="2" charset="2"/>
                  </a:endParaRPr>
                </a:p>
                <a:p>
                  <a:r>
                    <a:rPr lang="en-US" sz="1600" dirty="0">
                      <a:sym typeface="Wingdings" panose="05000000000000000000" pitchFamily="2" charset="2"/>
                    </a:rPr>
                    <a:t>    so that  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/>
                          <a:sym typeface="Wingdings" panose="05000000000000000000" pitchFamily="2" charset="2"/>
                        </a:rPr>
                        <m:t>′</m:t>
                      </m:r>
                      <m:r>
                        <a:rPr lang="en-US" sz="1600" i="1" smtClean="0"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600" dirty="0">
                          <a:sym typeface="Wingdings" panose="05000000000000000000" pitchFamily="2" charset="2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ym typeface="Wingdings" panose="05000000000000000000" pitchFamily="2" charset="2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  for any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latin typeface="Cambria Math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∈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946" t="-1911" b="-4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/>
          <p:cNvSpPr txBox="1"/>
          <p:nvPr/>
        </p:nvSpPr>
        <p:spPr>
          <a:xfrm>
            <a:off x="6477000" y="5638800"/>
            <a:ext cx="2597186" cy="9417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 get S, need: </a:t>
            </a:r>
            <a:r>
              <a:rPr lang="el-GR" sz="1200" dirty="0"/>
              <a:t>β</a:t>
            </a:r>
            <a:r>
              <a:rPr lang="en-US" sz="1200" dirty="0"/>
              <a:t>(t) = f(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Calculate </a:t>
            </a:r>
            <a:r>
              <a:rPr lang="el-GR" sz="1200" dirty="0"/>
              <a:t>Ω</a:t>
            </a:r>
            <a:r>
              <a:rPr lang="en-US" sz="1200" dirty="0"/>
              <a:t>(t) from xyz </a:t>
            </a:r>
            <a:r>
              <a:rPr lang="en-US" sz="1200" dirty="0" err="1"/>
              <a:t>coords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Determine “mode” angles, </a:t>
            </a:r>
            <a:r>
              <a:rPr lang="el-GR" sz="1200" dirty="0"/>
              <a:t>Ω</a:t>
            </a:r>
            <a:r>
              <a:rPr lang="en-US" sz="1200" baseline="-25000" dirty="0"/>
              <a:t>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Find, f, to relate 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(t))→</a:t>
            </a:r>
            <a:r>
              <a:rPr lang="el-GR" sz="1200" dirty="0"/>
              <a:t> β</a:t>
            </a:r>
            <a:r>
              <a:rPr lang="en-US" sz="1200" dirty="0"/>
              <a:t>(t)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3886200"/>
            <a:ext cx="7162800" cy="281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36-TOAC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P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A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sz="1400" b="1" dirty="0">
                <a:sym typeface="Wingdings" panose="05000000000000000000" pitchFamily="2" charset="2"/>
              </a:rPr>
              <a:t>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PA</a:t>
            </a:r>
            <a:r>
              <a:rPr lang="en-US" sz="1400" b="1" dirty="0">
                <a:sym typeface="Wingdings" panose="05000000000000000000" pitchFamily="2" charset="2"/>
              </a:rPr>
              <a:t>) =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PM</a:t>
            </a:r>
            <a:r>
              <a:rPr lang="en-US" sz="1400" b="1" dirty="0">
                <a:sym typeface="Wingdings" panose="05000000000000000000" pitchFamily="2" charset="2"/>
              </a:rPr>
              <a:t>)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MA</a:t>
            </a:r>
            <a:r>
              <a:rPr lang="en-US" sz="1400" b="1" dirty="0">
                <a:sym typeface="Wingdings" panose="05000000000000000000" pitchFamily="2" charset="2"/>
              </a:rPr>
              <a:t>)  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u="sng" dirty="0"/>
              <a:t>24-TOAC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24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b="1" dirty="0">
                <a:sym typeface="Wingdings" panose="05000000000000000000" pitchFamily="2" charset="2"/>
              </a:rPr>
              <a:t>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PA</a:t>
            </a:r>
            <a:r>
              <a:rPr lang="en-US" b="1" dirty="0">
                <a:sym typeface="Wingdings" panose="05000000000000000000" pitchFamily="2" charset="2"/>
              </a:rPr>
              <a:t>) =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PM</a:t>
            </a:r>
            <a:r>
              <a:rPr lang="en-US" b="1" dirty="0">
                <a:sym typeface="Wingdings" panose="05000000000000000000" pitchFamily="2" charset="2"/>
              </a:rPr>
              <a:t>)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b="1" baseline="30000" dirty="0">
                <a:sym typeface="Wingdings" panose="05000000000000000000" pitchFamily="2" charset="2"/>
              </a:rPr>
              <a:t>MA</a:t>
            </a:r>
            <a:r>
              <a:rPr lang="en-US" b="1" dirty="0">
                <a:sym typeface="Wingdings" panose="05000000000000000000" pitchFamily="2" charset="2"/>
              </a:rPr>
              <a:t>)  </a:t>
            </a:r>
            <a:endParaRPr lang="en-US" sz="1600" b="1" dirty="0"/>
          </a:p>
          <a:p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0121" y="4724400"/>
            <a:ext cx="2557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We’ve worked out the math and are currently doing this analysis: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5" y="804446"/>
            <a:ext cx="7069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Calculate </a:t>
            </a:r>
            <a:r>
              <a:rPr lang="en-US" sz="1600" i="1" dirty="0"/>
              <a:t>reference frame transformation </a:t>
            </a:r>
            <a:r>
              <a:rPr lang="en-US" sz="1600" dirty="0"/>
              <a:t>using Euler Angles: </a:t>
            </a:r>
            <a:r>
              <a:rPr lang="el-GR" sz="1600" b="1" dirty="0"/>
              <a:t>Ω</a:t>
            </a:r>
            <a:r>
              <a:rPr lang="en-US" sz="1600" b="1" dirty="0"/>
              <a:t> = (</a:t>
            </a:r>
            <a:r>
              <a:rPr lang="el-GR" sz="1600" b="1" dirty="0"/>
              <a:t>φ</a:t>
            </a:r>
            <a:r>
              <a:rPr lang="en-US" sz="1600" b="1" dirty="0"/>
              <a:t>, </a:t>
            </a:r>
            <a:r>
              <a:rPr lang="el-GR" sz="1600" b="1" dirty="0"/>
              <a:t>θ</a:t>
            </a:r>
            <a:r>
              <a:rPr lang="en-US" sz="1600" b="1" dirty="0"/>
              <a:t>, </a:t>
            </a:r>
            <a:r>
              <a:rPr lang="el-GR" sz="1600" b="1" dirty="0"/>
              <a:t>ψ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24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4000" dirty="0"/>
              <a:t>Research Directions: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76784"/>
            <a:ext cx="88392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TOACMD publication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After this include SERCA in SERCA-PLB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Merge MD and EPR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can provide testable hypotheses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Use EPR results to constrain MD simulations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Further Studies:</a:t>
            </a:r>
            <a:endParaRPr lang="en-US" sz="2400" dirty="0"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Refine EPR analysis using MD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to EPR direct spectra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768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371600" y="533400"/>
            <a:ext cx="9144000" cy="457200"/>
          </a:xfrm>
        </p:spPr>
        <p:txBody>
          <a:bodyPr/>
          <a:lstStyle/>
          <a:p>
            <a:r>
              <a:rPr lang="en-US" sz="4400" dirty="0"/>
              <a:t>Acknowledgements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7180171" cy="371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Jesse McCaffrey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Peter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Bengt Svensson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Ben Binder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David D.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Thank you for serving as my Oral Exam committee!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Questions?</a:t>
            </a:r>
            <a:endParaRPr lang="en-US" sz="2400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172200" y="152400"/>
            <a:ext cx="2768433" cy="2066307"/>
            <a:chOff x="5638800" y="1066800"/>
            <a:chExt cx="3642675" cy="2718825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6" name="Picture 5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-11430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7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davidosmond.com/wp-content/uploads/2012/12/the-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30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23084"/>
            <a:ext cx="18383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Spectroscopy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6" y="2743200"/>
            <a:ext cx="450279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57200" y="609600"/>
            <a:ext cx="5327099" cy="1476375"/>
            <a:chOff x="1212299" y="3124200"/>
            <a:chExt cx="5327099" cy="1476375"/>
          </a:xfrm>
        </p:grpSpPr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4038600"/>
              <a:ext cx="22193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554467"/>
              <a:ext cx="12096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3609975"/>
              <a:ext cx="23907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12299" y="3124200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Magnetic dipole moments of electron and nucleus: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2438400"/>
            <a:ext cx="681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 for </a:t>
            </a:r>
            <a:r>
              <a:rPr lang="en-US" i="1" dirty="0"/>
              <a:t>Zeeman</a:t>
            </a:r>
            <a:r>
              <a:rPr lang="en-US" dirty="0"/>
              <a:t> effect and </a:t>
            </a:r>
            <a:r>
              <a:rPr lang="en-US" i="1" dirty="0"/>
              <a:t>Hyperfine</a:t>
            </a:r>
            <a:r>
              <a:rPr lang="en-US" dirty="0"/>
              <a:t> splitting corrections: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469" y="4267200"/>
            <a:ext cx="5634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energy </a:t>
            </a:r>
            <a:r>
              <a:rPr lang="en-US" dirty="0" err="1"/>
              <a:t>eigen</a:t>
            </a:r>
            <a:r>
              <a:rPr lang="en-US" dirty="0"/>
              <a:t>-values:</a:t>
            </a:r>
          </a:p>
          <a:p>
            <a:endParaRPr lang="en-US" dirty="0"/>
          </a:p>
          <a:p>
            <a:r>
              <a:rPr lang="en-US" dirty="0"/>
              <a:t>so:                                  , where </a:t>
            </a:r>
          </a:p>
          <a:p>
            <a:endParaRPr lang="en-US" dirty="0"/>
          </a:p>
          <a:p>
            <a:r>
              <a:rPr lang="en-US" dirty="0"/>
              <a:t>Then, the resonance condition,                  , becomes:</a:t>
            </a:r>
          </a:p>
          <a:p>
            <a:endParaRPr lang="en-US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11868"/>
            <a:ext cx="2238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00298"/>
            <a:ext cx="1857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80" y="5632559"/>
            <a:ext cx="10477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3" y="5974080"/>
            <a:ext cx="2775473" cy="822960"/>
          </a:xfrm>
          <a:prstGeom prst="rect">
            <a:avLst/>
          </a:prstGeom>
          <a:solidFill>
            <a:srgbClr val="FFFF66"/>
          </a:solidFill>
          <a:ln>
            <a:noFill/>
          </a:ln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68" y="4984532"/>
            <a:ext cx="1095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6096000"/>
            <a:ext cx="1315527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 that g and T are </a:t>
            </a:r>
            <a:r>
              <a:rPr lang="en-US" sz="1100" dirty="0" err="1"/>
              <a:t>orientationally</a:t>
            </a:r>
            <a:r>
              <a:rPr lang="en-US" sz="1100" dirty="0"/>
              <a:t> sensitive:</a:t>
            </a:r>
          </a:p>
          <a:p>
            <a:endParaRPr lang="en-US" sz="1100" dirty="0"/>
          </a:p>
        </p:txBody>
      </p:sp>
      <p:pic>
        <p:nvPicPr>
          <p:cNvPr id="4506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4359166"/>
            <a:ext cx="20478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2133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328522-A89D-48A6-BC76-D33EBD05E75E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465832"/>
            <a:ext cx="4163093" cy="3172968"/>
            <a:chOff x="1219200" y="914401"/>
            <a:chExt cx="6798183" cy="51813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67CA7C-80E4-4248-8FCD-4DB6BBE19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7" t="2388" r="11239" b="3880"/>
            <a:stretch/>
          </p:blipFill>
          <p:spPr>
            <a:xfrm>
              <a:off x="1219200" y="914401"/>
              <a:ext cx="5422604" cy="518134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A3780-6FE2-4314-A0F0-E98EDE8CE67F}"/>
                </a:ext>
              </a:extLst>
            </p:cNvPr>
            <p:cNvGrpSpPr/>
            <p:nvPr/>
          </p:nvGrpSpPr>
          <p:grpSpPr>
            <a:xfrm>
              <a:off x="4724400" y="1153759"/>
              <a:ext cx="3292983" cy="2450592"/>
              <a:chOff x="6781800" y="1778542"/>
              <a:chExt cx="1914525" cy="1428966"/>
            </a:xfrm>
          </p:grpSpPr>
          <p:sp>
            <p:nvSpPr>
              <p:cNvPr id="5" name="Rounded Rectangle 5">
                <a:extLst>
                  <a:ext uri="{FF2B5EF4-FFF2-40B4-BE49-F238E27FC236}">
                    <a16:creationId xmlns:a16="http://schemas.microsoft.com/office/drawing/2014/main" id="{943ABAFB-9C5C-4D42-ACED-9862C30881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81800" y="1778542"/>
                <a:ext cx="1914525" cy="1428966"/>
              </a:xfrm>
              <a:prstGeom prst="roundRect">
                <a:avLst/>
              </a:prstGeom>
              <a:solidFill>
                <a:schemeClr val="bg1"/>
              </a:solidFill>
              <a:ln w="63500">
                <a:solidFill>
                  <a:srgbClr val="990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A94BF5A-4D19-4216-9E56-85A91F7E17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71519" y="1848153"/>
                <a:ext cx="1519259" cy="1315704"/>
                <a:chOff x="5204108" y="954794"/>
                <a:chExt cx="4335932" cy="3754986"/>
              </a:xfrm>
            </p:grpSpPr>
            <p:pic>
              <p:nvPicPr>
                <p:cNvPr id="7" name="Picture 69">
                  <a:extLst>
                    <a:ext uri="{FF2B5EF4-FFF2-40B4-BE49-F238E27FC236}">
                      <a16:creationId xmlns:a16="http://schemas.microsoft.com/office/drawing/2014/main" id="{BF31597C-D934-40FE-A7B2-61BABCBB2E3B}"/>
                    </a:ext>
                  </a:extLst>
                </p:cNvPr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4108" y="954794"/>
                  <a:ext cx="4335932" cy="1646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" name="Picture 52">
                  <a:extLst>
                    <a:ext uri="{FF2B5EF4-FFF2-40B4-BE49-F238E27FC236}">
                      <a16:creationId xmlns:a16="http://schemas.microsoft.com/office/drawing/2014/main" id="{5EC52D89-5781-4F6F-9B33-5D0BD697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4108" y="2622484"/>
                  <a:ext cx="4335840" cy="2087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6D964F6-F261-430D-A0FA-07472E20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r>
              <a:rPr lang="en-US" dirty="0"/>
              <a:t>Build Logo</a:t>
            </a:r>
          </a:p>
        </p:txBody>
      </p:sp>
    </p:spTree>
    <p:extLst>
      <p:ext uri="{BB962C8B-B14F-4D97-AF65-F5344CB8AC3E}">
        <p14:creationId xmlns:p14="http://schemas.microsoft.com/office/powerpoint/2010/main" val="325971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4" descr="PLB_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-17184"/>
          <a:stretch>
            <a:fillRect/>
          </a:stretch>
        </p:blipFill>
        <p:spPr bwMode="auto">
          <a:xfrm>
            <a:off x="3390325" y="2163763"/>
            <a:ext cx="18764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791075" y="1143000"/>
            <a:ext cx="435292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SERCA and PLB are trans-membrane proteins.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PLB Monomer possesses two structural states:   </a:t>
            </a:r>
            <a:r>
              <a:rPr lang="en-US" sz="1800" b="1" dirty="0">
                <a:solidFill>
                  <a:srgbClr val="FF0000"/>
                </a:solidFill>
                <a:latin typeface="Arial Black" pitchFamily="34" charset="0"/>
              </a:rPr>
              <a:t>T</a:t>
            </a:r>
            <a:r>
              <a:rPr lang="en-US" sz="1800" dirty="0">
                <a:solidFill>
                  <a:srgbClr val="FF0000"/>
                </a:solidFill>
              </a:rPr>
              <a:t>ense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dirty="0">
                <a:solidFill>
                  <a:srgbClr val="00B050"/>
                </a:solidFill>
                <a:latin typeface="Arial Black" pitchFamily="34" charset="0"/>
              </a:rPr>
              <a:t>R</a:t>
            </a:r>
            <a:r>
              <a:rPr lang="en-US" sz="1800" dirty="0">
                <a:solidFill>
                  <a:srgbClr val="00B050"/>
                </a:solidFill>
              </a:rPr>
              <a:t>elaxed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Phosphorylation at Ser16 relieves inhibition of SERCA.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The mechanism of inhibition relief is not fully understood.</a:t>
            </a:r>
          </a:p>
          <a:p>
            <a:pPr eaLnBrk="1" hangingPunct="1">
              <a:spcBef>
                <a:spcPct val="0"/>
              </a:spcBef>
            </a:pPr>
            <a:endParaRPr lang="en-US" sz="1800" dirty="0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457200"/>
          </a:xfrm>
        </p:spPr>
        <p:txBody>
          <a:bodyPr/>
          <a:lstStyle/>
          <a:p>
            <a:r>
              <a:rPr lang="en-US" sz="3600" dirty="0"/>
              <a:t>PLB Regulates SERCA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337" y="1371600"/>
            <a:ext cx="4233863" cy="3446463"/>
            <a:chOff x="-82550" y="1470025"/>
            <a:chExt cx="4233863" cy="3446463"/>
          </a:xfrm>
        </p:grpSpPr>
        <p:grpSp>
          <p:nvGrpSpPr>
            <p:cNvPr id="104" name="Group 7"/>
            <p:cNvGrpSpPr>
              <a:grpSpLocks/>
            </p:cNvGrpSpPr>
            <p:nvPr/>
          </p:nvGrpSpPr>
          <p:grpSpPr bwMode="auto">
            <a:xfrm>
              <a:off x="19050" y="3221038"/>
              <a:ext cx="4132263" cy="971550"/>
              <a:chOff x="-3" y="1888"/>
              <a:chExt cx="5763" cy="612"/>
            </a:xfrm>
          </p:grpSpPr>
          <p:sp>
            <p:nvSpPr>
              <p:cNvPr id="105" name="Line 8"/>
              <p:cNvSpPr>
                <a:spLocks noChangeShapeType="1"/>
              </p:cNvSpPr>
              <p:nvPr/>
            </p:nvSpPr>
            <p:spPr bwMode="auto">
              <a:xfrm>
                <a:off x="0" y="1888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/>
              <p:cNvSpPr>
                <a:spLocks noChangeShapeType="1"/>
              </p:cNvSpPr>
              <p:nvPr/>
            </p:nvSpPr>
            <p:spPr bwMode="auto">
              <a:xfrm>
                <a:off x="-3" y="2001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/>
              <p:cNvSpPr>
                <a:spLocks noChangeShapeType="1"/>
              </p:cNvSpPr>
              <p:nvPr/>
            </p:nvSpPr>
            <p:spPr bwMode="auto">
              <a:xfrm>
                <a:off x="-3" y="2383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/>
              <p:cNvSpPr>
                <a:spLocks noChangeShapeType="1"/>
              </p:cNvSpPr>
              <p:nvPr/>
            </p:nvSpPr>
            <p:spPr bwMode="auto">
              <a:xfrm>
                <a:off x="-3" y="2500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AutoShape 12"/>
            <p:cNvSpPr>
              <a:spLocks noChangeArrowheads="1"/>
            </p:cNvSpPr>
            <p:nvPr/>
          </p:nvSpPr>
          <p:spPr bwMode="auto">
            <a:xfrm rot="-2927351">
              <a:off x="1705769" y="2055019"/>
              <a:ext cx="647700" cy="792162"/>
            </a:xfrm>
            <a:prstGeom prst="curvedRightArrow">
              <a:avLst>
                <a:gd name="adj1" fmla="val 24461"/>
                <a:gd name="adj2" fmla="val 48922"/>
                <a:gd name="adj3" fmla="val 33333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13"/>
            <p:cNvSpPr txBox="1">
              <a:spLocks noChangeAspect="1" noChangeArrowheads="1"/>
            </p:cNvSpPr>
            <p:nvPr/>
          </p:nvSpPr>
          <p:spPr bwMode="auto">
            <a:xfrm>
              <a:off x="1897063" y="1620838"/>
              <a:ext cx="660400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ATP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1" name="Text Box 14"/>
            <p:cNvSpPr txBox="1">
              <a:spLocks noChangeAspect="1" noChangeArrowheads="1"/>
            </p:cNvSpPr>
            <p:nvPr/>
          </p:nvSpPr>
          <p:spPr bwMode="auto">
            <a:xfrm>
              <a:off x="2197100" y="2052638"/>
              <a:ext cx="1141413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ADP + P</a:t>
              </a:r>
              <a:r>
                <a:rPr lang="en-US" sz="1800" b="1" baseline="-25000">
                  <a:solidFill>
                    <a:schemeClr val="tx1"/>
                  </a:solidFill>
                </a:rPr>
                <a:t>i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2" name="Line 15"/>
            <p:cNvSpPr>
              <a:spLocks noChangeAspect="1" noChangeShapeType="1"/>
            </p:cNvSpPr>
            <p:nvPr/>
          </p:nvSpPr>
          <p:spPr bwMode="auto">
            <a:xfrm rot="17793952" flipH="1">
              <a:off x="1882776" y="430847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Text Box 16"/>
            <p:cNvSpPr txBox="1">
              <a:spLocks noChangeAspect="1" noChangeArrowheads="1"/>
            </p:cNvSpPr>
            <p:nvPr/>
          </p:nvSpPr>
          <p:spPr bwMode="auto">
            <a:xfrm>
              <a:off x="1887538" y="4549775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4" name="Line 17"/>
            <p:cNvSpPr>
              <a:spLocks noChangeAspect="1" noChangeShapeType="1"/>
            </p:cNvSpPr>
            <p:nvPr/>
          </p:nvSpPr>
          <p:spPr bwMode="auto">
            <a:xfrm rot="17793952" flipH="1">
              <a:off x="155576" y="200342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Text Box 18"/>
            <p:cNvSpPr txBox="1">
              <a:spLocks noChangeAspect="1" noChangeArrowheads="1"/>
            </p:cNvSpPr>
            <p:nvPr/>
          </p:nvSpPr>
          <p:spPr bwMode="auto">
            <a:xfrm>
              <a:off x="-82550" y="1708150"/>
              <a:ext cx="649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pic>
          <p:nvPicPr>
            <p:cNvPr id="116" name="Picture 19" descr="SERCA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3" t="9248" r="22580" b="3387"/>
            <a:stretch>
              <a:fillRect/>
            </a:stretch>
          </p:blipFill>
          <p:spPr bwMode="auto">
            <a:xfrm>
              <a:off x="-15875" y="1470025"/>
              <a:ext cx="2235200" cy="319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3187125" y="2778125"/>
              <a:ext cx="3714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19" name="TextBox 118"/>
            <p:cNvSpPr txBox="1">
              <a:spLocks noChangeArrowheads="1"/>
            </p:cNvSpPr>
            <p:nvPr/>
          </p:nvSpPr>
          <p:spPr bwMode="auto">
            <a:xfrm>
              <a:off x="3476050" y="2303463"/>
              <a:ext cx="4079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008000"/>
                  </a:solidFill>
                </a:rPr>
                <a:t>R</a:t>
              </a:r>
            </a:p>
          </p:txBody>
        </p:sp>
        <p:pic>
          <p:nvPicPr>
            <p:cNvPr id="120" name="Picture 6" descr="PLB_T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544" t="36378" r="42564" b="7933"/>
            <a:stretch>
              <a:fillRect/>
            </a:stretch>
          </p:blipFill>
          <p:spPr bwMode="auto">
            <a:xfrm>
              <a:off x="2113975" y="2955925"/>
              <a:ext cx="1855788" cy="12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Text Box 20"/>
            <p:cNvSpPr txBox="1">
              <a:spLocks noChangeArrowheads="1"/>
            </p:cNvSpPr>
            <p:nvPr/>
          </p:nvSpPr>
          <p:spPr bwMode="auto">
            <a:xfrm>
              <a:off x="2211057" y="4170363"/>
              <a:ext cx="8563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 dirty="0">
                  <a:solidFill>
                    <a:schemeClr val="tx1"/>
                  </a:solidFill>
                </a:rPr>
                <a:t>Lumen</a:t>
              </a:r>
            </a:p>
          </p:txBody>
        </p:sp>
        <p:sp>
          <p:nvSpPr>
            <p:cNvPr id="122" name="Text Box 21"/>
            <p:cNvSpPr txBox="1">
              <a:spLocks noChangeArrowheads="1"/>
            </p:cNvSpPr>
            <p:nvPr/>
          </p:nvSpPr>
          <p:spPr bwMode="auto">
            <a:xfrm>
              <a:off x="2170188" y="2906096"/>
              <a:ext cx="936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solidFill>
                    <a:schemeClr val="tx1"/>
                  </a:solidFill>
                </a:rPr>
                <a:t>Cytosol</a:t>
              </a:r>
            </a:p>
          </p:txBody>
        </p:sp>
        <p:sp>
          <p:nvSpPr>
            <p:cNvPr id="123" name="Oval 57"/>
            <p:cNvSpPr>
              <a:spLocks noChangeAspect="1" noChangeArrowheads="1"/>
            </p:cNvSpPr>
            <p:nvPr/>
          </p:nvSpPr>
          <p:spPr bwMode="auto">
            <a:xfrm>
              <a:off x="3663633" y="2811145"/>
              <a:ext cx="182880" cy="182880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04800" y="5257800"/>
            <a:ext cx="7086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Electron Paramagnetic Resonance (EPR) spectroscopy and Molecular Dynamics (MD) simulation can elucidate this mechanism.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For EPR, a spin-label, such as TOAC, is attached to the protein.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5853" y="4572000"/>
            <a:ext cx="1591446" cy="1953605"/>
            <a:chOff x="7355853" y="4572000"/>
            <a:chExt cx="1591446" cy="19536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5" t="18278" r="32404"/>
            <a:stretch/>
          </p:blipFill>
          <p:spPr>
            <a:xfrm>
              <a:off x="7501617" y="4572000"/>
              <a:ext cx="1445682" cy="195360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355853" y="5193872"/>
              <a:ext cx="992479" cy="880862"/>
              <a:chOff x="7355853" y="5193872"/>
              <a:chExt cx="992479" cy="880862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7355853" y="5193872"/>
                <a:ext cx="992479" cy="880862"/>
                <a:chOff x="7427362" y="5224518"/>
                <a:chExt cx="827066" cy="734052"/>
              </a:xfrm>
            </p:grpSpPr>
            <p:pic>
              <p:nvPicPr>
                <p:cNvPr id="27" name="Picture 37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222350">
                  <a:off x="7556318" y="5260460"/>
                  <a:ext cx="734052" cy="662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55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538848">
                  <a:off x="7427362" y="5337835"/>
                  <a:ext cx="626817" cy="606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2" name="Straight Arrow Connector 31"/>
                <p:cNvCxnSpPr>
                  <a:cxnSpLocks noChangeAspect="1"/>
                </p:cNvCxnSpPr>
                <p:nvPr/>
              </p:nvCxnSpPr>
              <p:spPr bwMode="auto">
                <a:xfrm rot="287015" flipH="1" flipV="1">
                  <a:off x="7675737" y="5480530"/>
                  <a:ext cx="126303" cy="303124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7455102" y="5290357"/>
                <a:ext cx="2712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accent6"/>
                    </a:solidFill>
                  </a:rPr>
                  <a:t>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48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-66675"/>
            <a:ext cx="9058275" cy="699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562600" y="3048000"/>
            <a:ext cx="2819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3714750"/>
            <a:ext cx="3810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10000" y="4114800"/>
            <a:ext cx="3810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44196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5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Molecular Dynamics (MD) Simulation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5791200" y="2047392"/>
            <a:ext cx="3200400" cy="305800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28600" y="1954393"/>
            <a:ext cx="5181600" cy="2922407"/>
            <a:chOff x="-473498" y="1981200"/>
            <a:chExt cx="7255298" cy="3783169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4" t="22355" r="4927" b="12207"/>
            <a:stretch/>
          </p:blipFill>
          <p:spPr bwMode="auto">
            <a:xfrm>
              <a:off x="128789" y="1981200"/>
              <a:ext cx="6653011" cy="3783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-473498" y="2096792"/>
              <a:ext cx="4145886" cy="9163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Bonded  potential energy terms: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9600" y="2946927"/>
              <a:ext cx="2514600" cy="279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3799" y="697468"/>
            <a:ext cx="3461699" cy="921782"/>
            <a:chOff x="273799" y="697468"/>
            <a:chExt cx="3461699" cy="921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03276" y="1166113"/>
                  <a:ext cx="3432222" cy="45313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𝑈𝑏𝑜𝑛𝑑𝑒𝑑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𝑈𝑛𝑜</m:t>
                        </m:r>
                        <m:r>
                          <a:rPr lang="en-US" sz="2400" b="0" i="1" baseline="-25000" smtClean="0">
                            <a:latin typeface="Cambria Math"/>
                          </a:rPr>
                          <m:t>𝑛𝑏𝑜𝑛𝑑𝑒𝑑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76" y="1166113"/>
                  <a:ext cx="3432222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3799" y="69746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Force Field (CHARMM36):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400" y="5210165"/>
            <a:ext cx="8686800" cy="1419235"/>
            <a:chOff x="152400" y="5210165"/>
            <a:chExt cx="8686800" cy="1419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Nonbonded potential energy terms: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van Der Waals energy: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𝐿𝐽</m:t>
                          </m:r>
                        </m:sub>
                      </m:sSub>
                      <m:r>
                        <a:rPr lang="en-US" sz="1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/>
                            </a:rPr>
                            <m:t>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  <m:t>𝟔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1600" dirty="0"/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Coulomb potential: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𝑈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𝐶𝑜𝑢𝑙𝑜𝑚𝑏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sz="1600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𝑖𝑗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702" t="-1717" b="-313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7239000" y="5715000"/>
              <a:ext cx="1021081" cy="902732"/>
              <a:chOff x="7437118" y="5181600"/>
              <a:chExt cx="1021081" cy="902732"/>
            </a:xfrm>
          </p:grpSpPr>
          <p:sp>
            <p:nvSpPr>
              <p:cNvPr id="6" name="TextBox 5"/>
              <p:cNvSpPr txBox="1"/>
              <p:nvPr/>
            </p:nvSpPr>
            <p:spPr>
              <a:xfrm flipH="1">
                <a:off x="7437118" y="5181600"/>
                <a:ext cx="1021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-6</a:t>
                </a:r>
                <a:r>
                  <a:rPr lang="en-US" baseline="30000" dirty="0"/>
                  <a:t> 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flipH="1">
                <a:off x="7437118" y="5715000"/>
                <a:ext cx="1021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-1</a:t>
                </a:r>
                <a:r>
                  <a:rPr lang="en-US" dirty="0"/>
                  <a:t>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5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762000" y="5851469"/>
            <a:ext cx="7229093" cy="77793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PLB EPR Measurement Coordinates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57800" y="838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Probe Frame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857866" y="1638909"/>
            <a:ext cx="4981336" cy="3999892"/>
            <a:chOff x="4572002" y="934848"/>
            <a:chExt cx="3553112" cy="2787847"/>
          </a:xfrm>
        </p:grpSpPr>
        <p:grpSp>
          <p:nvGrpSpPr>
            <p:cNvPr id="3" name="Group 102"/>
            <p:cNvGrpSpPr>
              <a:grpSpLocks noChangeAspect="1"/>
            </p:cNvGrpSpPr>
            <p:nvPr/>
          </p:nvGrpSpPr>
          <p:grpSpPr>
            <a:xfrm>
              <a:off x="4572002" y="1021185"/>
              <a:ext cx="3553112" cy="2701510"/>
              <a:chOff x="-381001" y="1270177"/>
              <a:chExt cx="3704291" cy="2816447"/>
            </a:xfrm>
          </p:grpSpPr>
          <p:grpSp>
            <p:nvGrpSpPr>
              <p:cNvPr id="4" name="Group 91"/>
              <p:cNvGrpSpPr>
                <a:grpSpLocks noChangeAspect="1"/>
              </p:cNvGrpSpPr>
              <p:nvPr/>
            </p:nvGrpSpPr>
            <p:grpSpPr>
              <a:xfrm>
                <a:off x="-381001" y="1370556"/>
                <a:ext cx="3563378" cy="2716068"/>
                <a:chOff x="5067114" y="932482"/>
                <a:chExt cx="2869837" cy="2187435"/>
              </a:xfrm>
            </p:grpSpPr>
            <p:sp>
              <p:nvSpPr>
                <p:cNvPr id="7" name="Arc 6"/>
                <p:cNvSpPr/>
                <p:nvPr/>
              </p:nvSpPr>
              <p:spPr bwMode="auto">
                <a:xfrm rot="566776">
                  <a:off x="5613564" y="1386685"/>
                  <a:ext cx="1506223" cy="1535668"/>
                </a:xfrm>
                <a:prstGeom prst="arc">
                  <a:avLst>
                    <a:gd name="adj1" fmla="val 15992671"/>
                    <a:gd name="adj2" fmla="val 19126901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arrow" w="med" len="med"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" name="Straight Connector 9"/>
                <p:cNvCxnSpPr/>
                <p:nvPr/>
              </p:nvCxnSpPr>
              <p:spPr bwMode="auto">
                <a:xfrm flipH="1">
                  <a:off x="6423155" y="2324760"/>
                  <a:ext cx="134924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5738108" y="2854406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7740911" y="2183168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066976" y="942676"/>
                  <a:ext cx="294924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6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88082" y="932482"/>
                  <a:ext cx="341006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6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5" name="Straight Arrow Connector 14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Arrow Connector 15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V="1">
                  <a:off x="6425515" y="1590789"/>
                  <a:ext cx="813485" cy="733973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7226643" y="1612557"/>
                  <a:ext cx="0" cy="1103127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5514" y="2324760"/>
                  <a:ext cx="801129" cy="41369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232220" y="1417306"/>
                  <a:ext cx="310285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  <p:sp>
              <p:nvSpPr>
                <p:cNvPr id="23" name="Arc 22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461889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4" name="Arc 23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Arc 24"/>
                <p:cNvSpPr/>
                <p:nvPr/>
              </p:nvSpPr>
              <p:spPr bwMode="auto">
                <a:xfrm rot="10800000">
                  <a:off x="5067114" y="1054444"/>
                  <a:ext cx="2412843" cy="1796533"/>
                </a:xfrm>
                <a:prstGeom prst="arc">
                  <a:avLst>
                    <a:gd name="adj1" fmla="val 13396204"/>
                    <a:gd name="adj2" fmla="val 1723661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 w="381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51171" y="1521190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801465" y="2279269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883400" y="2680604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864683" y="1877933"/>
                  <a:ext cx="592483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</p:grpSp>
          <p:sp>
            <p:nvSpPr>
              <p:cNvPr id="5" name="Arc 4"/>
              <p:cNvSpPr/>
              <p:nvPr/>
            </p:nvSpPr>
            <p:spPr bwMode="auto">
              <a:xfrm rot="21390278">
                <a:off x="677642" y="1552852"/>
                <a:ext cx="2005996" cy="1782199"/>
              </a:xfrm>
              <a:prstGeom prst="arc">
                <a:avLst>
                  <a:gd name="adj1" fmla="val 17247278"/>
                  <a:gd name="adj2" fmla="val 20096614"/>
                </a:avLst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240589" y="1270177"/>
                <a:ext cx="1082701" cy="424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/>
                  <a:t>θ</a:t>
                </a:r>
                <a:r>
                  <a:rPr lang="en-US" sz="3200" b="1" baseline="-25000" dirty="0"/>
                  <a:t>MA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073177" y="934848"/>
              <a:ext cx="294907" cy="27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z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2400" y="863958"/>
            <a:ext cx="3815644" cy="3035641"/>
            <a:chOff x="152400" y="630893"/>
            <a:chExt cx="3815644" cy="3035641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52400" y="1250680"/>
              <a:ext cx="3815644" cy="2415854"/>
              <a:chOff x="6456845" y="24917400"/>
              <a:chExt cx="3153424" cy="1996574"/>
            </a:xfrm>
          </p:grpSpPr>
          <p:grpSp>
            <p:nvGrpSpPr>
              <p:cNvPr id="32" name="Group 6"/>
              <p:cNvGrpSpPr>
                <a:grpSpLocks noChangeAspect="1"/>
              </p:cNvGrpSpPr>
              <p:nvPr/>
            </p:nvGrpSpPr>
            <p:grpSpPr>
              <a:xfrm>
                <a:off x="7086600" y="24917400"/>
                <a:ext cx="2523669" cy="1989195"/>
                <a:chOff x="220133" y="1242167"/>
                <a:chExt cx="4901247" cy="3863233"/>
              </a:xfrm>
            </p:grpSpPr>
            <p:pic>
              <p:nvPicPr>
                <p:cNvPr id="36" name="Picture 2" descr="L:\Reid\Diagrams\TOAC_NObond_slic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65" t="34651" r="43235" b="30177"/>
                <a:stretch/>
              </p:blipFill>
              <p:spPr bwMode="auto">
                <a:xfrm rot="529577">
                  <a:off x="3050934" y="3375768"/>
                  <a:ext cx="604751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Parallelogram 36"/>
                <p:cNvSpPr/>
                <p:nvPr/>
              </p:nvSpPr>
              <p:spPr bwMode="auto">
                <a:xfrm rot="7195864">
                  <a:off x="2622268" y="3413118"/>
                  <a:ext cx="1393285" cy="760919"/>
                </a:xfrm>
                <a:prstGeom prst="parallelogram">
                  <a:avLst>
                    <a:gd name="adj" fmla="val 33553"/>
                  </a:avLst>
                </a:prstGeom>
                <a:solidFill>
                  <a:srgbClr val="FFC000">
                    <a:alpha val="32000"/>
                  </a:srgb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228600" y="1487699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220133" y="4518768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40" name="Group 3"/>
                <p:cNvGrpSpPr/>
                <p:nvPr/>
              </p:nvGrpSpPr>
              <p:grpSpPr>
                <a:xfrm>
                  <a:off x="838200" y="1242167"/>
                  <a:ext cx="2252126" cy="3863233"/>
                  <a:chOff x="916924" y="1295400"/>
                  <a:chExt cx="577074" cy="849533"/>
                </a:xfrm>
              </p:grpSpPr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916924" y="1295400"/>
                    <a:ext cx="457200" cy="120957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3" name="Arc 52"/>
                  <p:cNvSpPr/>
                  <p:nvPr/>
                </p:nvSpPr>
                <p:spPr bwMode="auto">
                  <a:xfrm>
                    <a:off x="1281392" y="1355878"/>
                    <a:ext cx="212606" cy="257896"/>
                  </a:xfrm>
                  <a:prstGeom prst="arc">
                    <a:avLst>
                      <a:gd name="adj1" fmla="val 15936223"/>
                      <a:gd name="adj2" fmla="val 2309067"/>
                    </a:avLst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 bwMode="auto">
                  <a:xfrm rot="17300290">
                    <a:off x="1059939" y="1773380"/>
                    <a:ext cx="609600" cy="133506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3033143" y="1731386"/>
                  <a:ext cx="777531" cy="8397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2" name="Straight Arrow Connector 41"/>
                <p:cNvCxnSpPr>
                  <a:cxnSpLocks noChangeAspect="1"/>
                  <a:stCxn id="54" idx="1"/>
                </p:cNvCxnSpPr>
                <p:nvPr/>
              </p:nvCxnSpPr>
              <p:spPr bwMode="auto">
                <a:xfrm flipV="1">
                  <a:off x="2149778" y="2454623"/>
                  <a:ext cx="861822" cy="258038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43" name="Group 56"/>
                <p:cNvGrpSpPr/>
                <p:nvPr/>
              </p:nvGrpSpPr>
              <p:grpSpPr>
                <a:xfrm>
                  <a:off x="2569226" y="2587519"/>
                  <a:ext cx="2552154" cy="2446096"/>
                  <a:chOff x="2611561" y="2556081"/>
                  <a:chExt cx="2552154" cy="2446096"/>
                </a:xfrm>
              </p:grpSpPr>
              <p:cxnSp>
                <p:nvCxnSpPr>
                  <p:cNvPr id="44" name="Straight Connector 43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2912613" y="3826832"/>
                    <a:ext cx="440659" cy="708583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Straight Connector 44"/>
                  <p:cNvCxnSpPr/>
                  <p:nvPr/>
                </p:nvCxnSpPr>
                <p:spPr bwMode="auto">
                  <a:xfrm flipV="1">
                    <a:off x="3361260" y="2922602"/>
                    <a:ext cx="1363140" cy="87564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6" name="Straight Connector 45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3344336" y="3801530"/>
                    <a:ext cx="641030" cy="68198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611561" y="4405184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42684" y="4409381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y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82068" y="2556081"/>
                    <a:ext cx="481647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z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213657" y="3183944"/>
                    <a:ext cx="679761" cy="8397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chemeClr val="accent6"/>
                        </a:solidFill>
                      </a:rPr>
                      <a:t>P</a:t>
                    </a:r>
                    <a:endParaRPr lang="en-US" sz="2800" b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  <p:cxnSp>
                <p:nvCxnSpPr>
                  <p:cNvPr id="51" name="Straight Arrow Connector 50"/>
                  <p:cNvCxnSpPr>
                    <a:cxnSpLocks/>
                  </p:cNvCxnSpPr>
                  <p:nvPr/>
                </p:nvCxnSpPr>
                <p:spPr bwMode="auto">
                  <a:xfrm flipV="1">
                    <a:off x="3352800" y="3107268"/>
                    <a:ext cx="1092198" cy="702732"/>
                  </a:xfrm>
                  <a:prstGeom prst="straightConnector1">
                    <a:avLst/>
                  </a:prstGeom>
                  <a:noFill/>
                  <a:ln w="444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6456845" y="25033128"/>
                <a:ext cx="447125" cy="1880846"/>
                <a:chOff x="6637276" y="25340670"/>
                <a:chExt cx="447125" cy="1880846"/>
              </a:xfrm>
            </p:grpSpPr>
            <p:cxnSp>
              <p:nvCxnSpPr>
                <p:cNvPr id="34" name="Straight Arrow Connector 33"/>
                <p:cNvCxnSpPr>
                  <a:cxnSpLocks/>
                </p:cNvCxnSpPr>
                <p:nvPr/>
              </p:nvCxnSpPr>
              <p:spPr bwMode="auto">
                <a:xfrm flipV="1">
                  <a:off x="7084401" y="25340670"/>
                  <a:ext cx="0" cy="188084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6637276" y="25633034"/>
                  <a:ext cx="367233" cy="432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</p:grpSp>
        </p:grpSp>
        <p:sp>
          <p:nvSpPr>
            <p:cNvPr id="65" name="TextBox 64"/>
            <p:cNvSpPr txBox="1"/>
            <p:nvPr/>
          </p:nvSpPr>
          <p:spPr>
            <a:xfrm>
              <a:off x="1066800" y="630893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Experiment Frame</a:t>
              </a:r>
            </a:p>
          </p:txBody>
        </p:sp>
      </p:grpSp>
      <p:sp>
        <p:nvSpPr>
          <p:cNvPr id="60" name="Right Arrow 59"/>
          <p:cNvSpPr/>
          <p:nvPr/>
        </p:nvSpPr>
        <p:spPr bwMode="auto">
          <a:xfrm rot="1134530">
            <a:off x="3555519" y="3470446"/>
            <a:ext cx="1444322" cy="421706"/>
          </a:xfrm>
          <a:prstGeom prst="rightArrow">
            <a:avLst>
              <a:gd name="adj1" fmla="val 50000"/>
              <a:gd name="adj2" fmla="val 81775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3356" y="3886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TM Helix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0748" y="176565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 Helix</a:t>
            </a:r>
          </a:p>
        </p:txBody>
      </p:sp>
      <p:cxnSp>
        <p:nvCxnSpPr>
          <p:cNvPr id="67" name="Straight Arrow Connector 66"/>
          <p:cNvCxnSpPr>
            <a:cxnSpLocks/>
          </p:cNvCxnSpPr>
          <p:nvPr/>
        </p:nvCxnSpPr>
        <p:spPr bwMode="auto">
          <a:xfrm flipV="1">
            <a:off x="1066800" y="2148840"/>
            <a:ext cx="0" cy="640080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cxnSpLocks/>
          </p:cNvCxnSpPr>
          <p:nvPr/>
        </p:nvCxnSpPr>
        <p:spPr bwMode="auto">
          <a:xfrm flipV="1">
            <a:off x="1158766" y="2895600"/>
            <a:ext cx="640080" cy="1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1143000" y="234084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H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42936" y="4572000"/>
            <a:ext cx="2890864" cy="970369"/>
            <a:chOff x="766736" y="4744631"/>
            <a:chExt cx="2890864" cy="970369"/>
          </a:xfrm>
        </p:grpSpPr>
        <p:sp>
          <p:nvSpPr>
            <p:cNvPr id="70" name="TextBox 69"/>
            <p:cNvSpPr txBox="1"/>
            <p:nvPr/>
          </p:nvSpPr>
          <p:spPr>
            <a:xfrm>
              <a:off x="775657" y="4744631"/>
              <a:ext cx="2881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</a:t>
              </a:r>
              <a:r>
                <a:rPr lang="en-US" sz="1400" dirty="0"/>
                <a:t>: “assembly” membrane normal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5658" y="53456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z-principal axis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6736" y="5044966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62000" y="5851469"/>
            <a:ext cx="718228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Relevant Orientations:</a:t>
            </a:r>
          </a:p>
          <a:p>
            <a:r>
              <a:rPr lang="en-US" i="1" u="sng" dirty="0"/>
              <a:t>Probe-to-Molecule</a:t>
            </a:r>
            <a:r>
              <a:rPr lang="en-US" dirty="0"/>
              <a:t>,  </a:t>
            </a:r>
            <a:r>
              <a:rPr lang="en-US" i="1" u="sng" dirty="0"/>
              <a:t>Molecule-to-Assembly</a:t>
            </a:r>
            <a:r>
              <a:rPr lang="en-US" dirty="0"/>
              <a:t>,  and  </a:t>
            </a:r>
            <a:r>
              <a:rPr lang="en-US" i="1" u="sng" dirty="0"/>
              <a:t>Probe-to-Assembly</a:t>
            </a: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4205964" y="1637164"/>
            <a:ext cx="0" cy="18614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/>
          <p:cNvSpPr txBox="1"/>
          <p:nvPr/>
        </p:nvSpPr>
        <p:spPr>
          <a:xfrm>
            <a:off x="4191000" y="20690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10nm</a:t>
            </a:r>
          </a:p>
        </p:txBody>
      </p:sp>
    </p:spTree>
    <p:extLst>
      <p:ext uri="{BB962C8B-B14F-4D97-AF65-F5344CB8AC3E}">
        <p14:creationId xmlns:p14="http://schemas.microsoft.com/office/powerpoint/2010/main" val="276089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i="1" dirty="0"/>
              <a:t>TOAC Conformers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3751" y="6317057"/>
            <a:ext cx="4445448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/>
              <a:t>William </a:t>
            </a:r>
            <a:r>
              <a:rPr lang="en-US" sz="1100" b="1" dirty="0" err="1"/>
              <a:t>Reusch</a:t>
            </a:r>
            <a:r>
              <a:rPr lang="en-US" sz="1100" b="1" dirty="0"/>
              <a:t>, MSU, 2014</a:t>
            </a:r>
          </a:p>
          <a:p>
            <a:pPr algn="r"/>
            <a:r>
              <a:rPr lang="en-US" sz="1100" dirty="0"/>
              <a:t>http://www2.chemistry.msu.edu/faculty/reusch/virttxtjml/sterism2.htm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272" y="3886200"/>
            <a:ext cx="8851549" cy="1316403"/>
            <a:chOff x="55272" y="4267200"/>
            <a:chExt cx="8851549" cy="1316403"/>
          </a:xfrm>
        </p:grpSpPr>
        <p:pic>
          <p:nvPicPr>
            <p:cNvPr id="16388" name="Picture 4" descr="http://www2.chemistry.msu.edu/faculty/reusch/virttxtjml/Images/cyc6cnf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81"/>
            <a:stretch/>
          </p:blipFill>
          <p:spPr bwMode="auto">
            <a:xfrm>
              <a:off x="76193" y="4267200"/>
              <a:ext cx="8830628" cy="107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5272" y="5275826"/>
              <a:ext cx="172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Planar Structure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7147" y="5275826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“Boat”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4409" y="5275826"/>
              <a:ext cx="1134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“Twist Boat”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98301" y="5275826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“Chair”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8" name="Group 27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6663" y="3352800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Conformations of free six-membered ring </a:t>
            </a:r>
            <a:r>
              <a:rPr lang="en-US" dirty="0"/>
              <a:t>(cyclohexane)</a:t>
            </a:r>
            <a:r>
              <a:rPr lang="en-US" b="1" dirty="0"/>
              <a:t>:</a:t>
            </a:r>
          </a:p>
        </p:txBody>
      </p:sp>
      <p:pic>
        <p:nvPicPr>
          <p:cNvPr id="13314" name="Picture 2" descr="http://upload.wikimedia.org/wikipedia/commons/thumb/c/c3/Eclipsed_Conformation.svg/1668px-Eclipsed_Conformati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22285"/>
            <a:ext cx="1828800" cy="8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upload.wikimedia.org/wikipedia/commons/thumb/1/18/Staggered_Conformation.svg/1708px-Staggered_Conformati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68" y="2514600"/>
            <a:ext cx="1828800" cy="7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2349" y="8498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eclipsed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2221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46663" y="5372100"/>
            <a:ext cx="8660158" cy="0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507540" y="5432369"/>
            <a:ext cx="156966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Energetically 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preferred</a:t>
            </a:r>
          </a:p>
        </p:txBody>
      </p:sp>
    </p:spTree>
    <p:extLst>
      <p:ext uri="{BB962C8B-B14F-4D97-AF65-F5344CB8AC3E}">
        <p14:creationId xmlns:p14="http://schemas.microsoft.com/office/powerpoint/2010/main" val="12121337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CC"/>
      </a:hlink>
      <a:folHlink>
        <a:srgbClr val="666699"/>
      </a:folHlink>
    </a:clrScheme>
    <a:fontScheme name="defaultNewe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Newes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Newes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9997</TotalTime>
  <Words>3407</Words>
  <Application>Microsoft Office PowerPoint</Application>
  <PresentationFormat>On-screen Show (4:3)</PresentationFormat>
  <Paragraphs>635</Paragraphs>
  <Slides>45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Calibri</vt:lpstr>
      <vt:lpstr>Cambria Math</vt:lpstr>
      <vt:lpstr>Times New Roman</vt:lpstr>
      <vt:lpstr>Wingdings</vt:lpstr>
      <vt:lpstr>blank</vt:lpstr>
      <vt:lpstr>Graph</vt:lpstr>
      <vt:lpstr>Preliminary Oral Exam</vt:lpstr>
      <vt:lpstr>PowerPoint Presentation</vt:lpstr>
      <vt:lpstr>Calcium Transport Regulates Muscle Contractility</vt:lpstr>
      <vt:lpstr>Calcium Transport Regulates Muscle Contractility</vt:lpstr>
      <vt:lpstr>PLB Regulates SERCA</vt:lpstr>
      <vt:lpstr>PowerPoint Presentation</vt:lpstr>
      <vt:lpstr>Using Molecular Dynamics (MD) Simulation</vt:lpstr>
      <vt:lpstr>PLB EPR Measurement Coordinates</vt:lpstr>
      <vt:lpstr>TOAC Conformers</vt:lpstr>
      <vt:lpstr>Model Builds of TOAC Conformers</vt:lpstr>
      <vt:lpstr>MD Simulation Environment</vt:lpstr>
      <vt:lpstr>TOAC Label Positions for MD</vt:lpstr>
      <vt:lpstr>TOACMD Goals:</vt:lpstr>
      <vt:lpstr>TOACMD Goals:</vt:lpstr>
      <vt:lpstr>PowerPoint Presentation</vt:lpstr>
      <vt:lpstr>Previous NMR on PLB (PDBID: 2KB7)</vt:lpstr>
      <vt:lpstr>MD vs. NMR: ƟAM agreement</vt:lpstr>
      <vt:lpstr>MD vs. NMR: ƟAM agreement</vt:lpstr>
      <vt:lpstr>MD vs. NMR: ρIb,II “TM helix azimuthal”</vt:lpstr>
      <vt:lpstr>PowerPoint Presentation</vt:lpstr>
      <vt:lpstr>PowerPoint Presentation</vt:lpstr>
      <vt:lpstr>TOACMD Goals:</vt:lpstr>
      <vt:lpstr>PowerPoint Presentation</vt:lpstr>
      <vt:lpstr>MD Angle Trajectories</vt:lpstr>
      <vt:lpstr>TOAC Structural Dynamics Model   MD trajectories of probe-to-molecule orientation suggest TOAC flips between two distinct conformations on ~1ns timescale</vt:lpstr>
      <vt:lpstr>TOAC Structural Model</vt:lpstr>
      <vt:lpstr>TOAC Structural Model</vt:lpstr>
      <vt:lpstr>PowerPoint Presentation</vt:lpstr>
      <vt:lpstr>PowerPoint Presentation</vt:lpstr>
      <vt:lpstr>Simulation Dynamics Timescales: Probe dynamics vs. Molecule dynamics</vt:lpstr>
      <vt:lpstr>MD vs. X-ray Crystallography:  TOAC ƟPM agreement </vt:lpstr>
      <vt:lpstr>Did we run the MD long enough? –Simulation Convergence– </vt:lpstr>
      <vt:lpstr>TOACMD Goals:</vt:lpstr>
      <vt:lpstr>PowerPoint Presentation</vt:lpstr>
      <vt:lpstr>EPR Probes Protein Orientation</vt:lpstr>
      <vt:lpstr>PowerPoint Presentation</vt:lpstr>
      <vt:lpstr>MD vs. EPR: TOAC Orientation (Probe-to-Assembly)</vt:lpstr>
      <vt:lpstr>MD vs. EPR for TOAC Positions: 24, 46</vt:lpstr>
      <vt:lpstr>PowerPoint Presentation</vt:lpstr>
      <vt:lpstr>PowerPoint Presentation</vt:lpstr>
      <vt:lpstr>Research Directions:</vt:lpstr>
      <vt:lpstr>Acknowledgements</vt:lpstr>
      <vt:lpstr>PowerPoint Presentation</vt:lpstr>
      <vt:lpstr>EPR Spectroscopy</vt:lpstr>
      <vt:lpstr>Build Logo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Andrew S Reid</dc:creator>
  <cp:lastModifiedBy>Andrew Reid</cp:lastModifiedBy>
  <cp:revision>248</cp:revision>
  <dcterms:created xsi:type="dcterms:W3CDTF">2014-08-12T20:54:01Z</dcterms:created>
  <dcterms:modified xsi:type="dcterms:W3CDTF">2020-12-22T04:53:22Z</dcterms:modified>
  <cp:contentStatus/>
</cp:coreProperties>
</file>